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Mont" charset="1" panose="00000500000000000000"/>
      <p:regular r:id="rId21"/>
    </p:embeddedFont>
    <p:embeddedFont>
      <p:font typeface="Agrandir Wide" charset="1" panose="00000505000000000000"/>
      <p:regular r:id="rId22"/>
    </p:embeddedFont>
    <p:embeddedFont>
      <p:font typeface="Mont Bold" charset="1" panose="00000800000000000000"/>
      <p:regular r:id="rId23"/>
    </p:embeddedFont>
    <p:embeddedFont>
      <p:font typeface="Agrandir Wide Bold" charset="1" panose="00000805000000000000"/>
      <p:regular r:id="rId24"/>
    </p:embeddedFont>
    <p:embeddedFont>
      <p:font typeface="Mont Italics" charset="1" panose="00000500000000000000"/>
      <p:regular r:id="rId25"/>
    </p:embeddedFont>
    <p:embeddedFont>
      <p:font typeface="Playfair Display SC" charset="1" panose="00000500000000000000"/>
      <p:regular r:id="rId26"/>
    </p:embeddedFont>
    <p:embeddedFont>
      <p:font typeface="TT Hoves Bold" charset="1" panose="02000003020000060003"/>
      <p:regular r:id="rId27"/>
    </p:embeddedFont>
    <p:embeddedFont>
      <p:font typeface="TT Hoves" charset="1" panose="02000003020000060003"/>
      <p:regular r:id="rId28"/>
    </p:embeddedFont>
    <p:embeddedFont>
      <p:font typeface="TAN Pearl" charset="1" panose="00000000000000000000"/>
      <p:regular r:id="rId29"/>
    </p:embeddedFont>
    <p:embeddedFont>
      <p:font typeface="Lora Bold" charset="1" panose="00000800000000000000"/>
      <p:regular r:id="rId30"/>
    </p:embeddedFont>
    <p:embeddedFont>
      <p:font typeface="Lora" charset="1" panose="00000500000000000000"/>
      <p:regular r:id="rId31"/>
    </p:embeddedFont>
    <p:embeddedFont>
      <p:font typeface="Lora Italics" charset="1" panose="000005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 Id="rId4" Target="../media/image10.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jpeg" Type="http://schemas.openxmlformats.org/officeDocument/2006/relationships/image"/><Relationship Id="rId7" Target="../media/image18.jpeg" Type="http://schemas.openxmlformats.org/officeDocument/2006/relationships/image"/><Relationship Id="rId8" Target="../media/image19.jpeg" Type="http://schemas.openxmlformats.org/officeDocument/2006/relationships/image"/><Relationship Id="rId9" Target="../media/image20.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21.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2.jpeg" Type="http://schemas.openxmlformats.org/officeDocument/2006/relationships/image"/><Relationship Id="rId7" Target="../media/image23.jpeg" Type="http://schemas.openxmlformats.org/officeDocument/2006/relationships/image"/><Relationship Id="rId8" Target="../media/image24.jpeg" Type="http://schemas.openxmlformats.org/officeDocument/2006/relationships/image"/><Relationship Id="rId9" Target="../media/image2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jpeg" Type="http://schemas.openxmlformats.org/officeDocument/2006/relationships/image"/><Relationship Id="rId3" Target="https://www.merchantgroupofcompanies.com" TargetMode="External" Type="http://schemas.openxmlformats.org/officeDocument/2006/relationships/hyperlink"/><Relationship Id="rId4" Target="https://www.merchantgroupofcompanies.com"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33.png" Type="http://schemas.openxmlformats.org/officeDocument/2006/relationships/image"/><Relationship Id="rId12" Target="../media/image34.png" Type="http://schemas.openxmlformats.org/officeDocument/2006/relationships/image"/><Relationship Id="rId13" Target="../media/image35.png" Type="http://schemas.openxmlformats.org/officeDocument/2006/relationships/image"/><Relationship Id="rId14" Target="../media/image36.png" Type="http://schemas.openxmlformats.org/officeDocument/2006/relationships/image"/><Relationship Id="rId15" Target="../media/image37.png" Type="http://schemas.openxmlformats.org/officeDocument/2006/relationships/image"/><Relationship Id="rId16" Target="../media/image38.png" Type="http://schemas.openxmlformats.org/officeDocument/2006/relationships/image"/><Relationship Id="rId17" Target="../media/image39.png" Type="http://schemas.openxmlformats.org/officeDocument/2006/relationships/image"/><Relationship Id="rId18" Target="../media/image40.png" Type="http://schemas.openxmlformats.org/officeDocument/2006/relationships/image"/><Relationship Id="rId19" Target="../media/image41.png" Type="http://schemas.openxmlformats.org/officeDocument/2006/relationships/image"/><Relationship Id="rId2" Target="../media/image3.png" Type="http://schemas.openxmlformats.org/officeDocument/2006/relationships/image"/><Relationship Id="rId20" Target="../media/image42.png" Type="http://schemas.openxmlformats.org/officeDocument/2006/relationships/image"/><Relationship Id="rId21" Target="../media/image43.png" Type="http://schemas.openxmlformats.org/officeDocument/2006/relationships/image"/><Relationship Id="rId22" Target="../media/image44.png" Type="http://schemas.openxmlformats.org/officeDocument/2006/relationships/image"/><Relationship Id="rId23" Target="../media/image45.png" Type="http://schemas.openxmlformats.org/officeDocument/2006/relationships/image"/><Relationship Id="rId3" Target="../media/image2.png" Type="http://schemas.openxmlformats.org/officeDocument/2006/relationships/image"/><Relationship Id="rId4" Target="../media/image28.jpe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jpeg" Type="http://schemas.openxmlformats.org/officeDocument/2006/relationships/image"/><Relationship Id="rId11" Target="../media/image55.jpeg" Type="http://schemas.openxmlformats.org/officeDocument/2006/relationships/image"/><Relationship Id="rId12" Target="../media/image56.jpeg" Type="http://schemas.openxmlformats.org/officeDocument/2006/relationships/image"/><Relationship Id="rId13" Target="../media/image57.jpeg" Type="http://schemas.openxmlformats.org/officeDocument/2006/relationships/image"/><Relationship Id="rId14" Target="../media/image58.pn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49.jpeg" Type="http://schemas.openxmlformats.org/officeDocument/2006/relationships/image"/><Relationship Id="rId6" Target="../media/image50.jpeg" Type="http://schemas.openxmlformats.org/officeDocument/2006/relationships/image"/><Relationship Id="rId7" Target="../media/image51.jpeg" Type="http://schemas.openxmlformats.org/officeDocument/2006/relationships/image"/><Relationship Id="rId8" Target="../media/image52.jpeg" Type="http://schemas.openxmlformats.org/officeDocument/2006/relationships/image"/><Relationship Id="rId9" Target="../media/image5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jpeg" Type="http://schemas.openxmlformats.org/officeDocument/2006/relationships/image"/><Relationship Id="rId11" Target="../media/image65.jpeg" Type="http://schemas.openxmlformats.org/officeDocument/2006/relationships/image"/><Relationship Id="rId12" Target="../media/image66.png" Type="http://schemas.openxmlformats.org/officeDocument/2006/relationships/image"/><Relationship Id="rId13" Target="../media/image67.jpeg" Type="http://schemas.openxmlformats.org/officeDocument/2006/relationships/image"/><Relationship Id="rId14" Target="../media/image68.jpe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59.jpeg" Type="http://schemas.openxmlformats.org/officeDocument/2006/relationships/image"/><Relationship Id="rId6" Target="../media/image60.jpeg" Type="http://schemas.openxmlformats.org/officeDocument/2006/relationships/image"/><Relationship Id="rId7" Target="../media/image61.jpeg" Type="http://schemas.openxmlformats.org/officeDocument/2006/relationships/image"/><Relationship Id="rId8" Target="../media/image62.jpeg" Type="http://schemas.openxmlformats.org/officeDocument/2006/relationships/image"/><Relationship Id="rId9" Target="../media/image63.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4.jpeg" Type="http://schemas.openxmlformats.org/officeDocument/2006/relationships/image"/><Relationship Id="rId11" Target="../media/image75.jpeg" Type="http://schemas.openxmlformats.org/officeDocument/2006/relationships/image"/><Relationship Id="rId12" Target="../media/image76.jpeg" Type="http://schemas.openxmlformats.org/officeDocument/2006/relationships/image"/><Relationship Id="rId13" Target="../media/image77.jpeg" Type="http://schemas.openxmlformats.org/officeDocument/2006/relationships/image"/><Relationship Id="rId14" Target="../media/image78.jpe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69.jpeg" Type="http://schemas.openxmlformats.org/officeDocument/2006/relationships/image"/><Relationship Id="rId6" Target="../media/image70.jpeg" Type="http://schemas.openxmlformats.org/officeDocument/2006/relationships/image"/><Relationship Id="rId7" Target="../media/image71.jpeg" Type="http://schemas.openxmlformats.org/officeDocument/2006/relationships/image"/><Relationship Id="rId8" Target="../media/image72.jpeg" Type="http://schemas.openxmlformats.org/officeDocument/2006/relationships/image"/><Relationship Id="rId9" Target="../media/image7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4.jpe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79.jpeg" Type="http://schemas.openxmlformats.org/officeDocument/2006/relationships/image"/><Relationship Id="rId6" Target="../media/image80.jpeg" Type="http://schemas.openxmlformats.org/officeDocument/2006/relationships/image"/><Relationship Id="rId7" Target="../media/image81.jpeg" Type="http://schemas.openxmlformats.org/officeDocument/2006/relationships/image"/><Relationship Id="rId8" Target="../media/image82.jpeg" Type="http://schemas.openxmlformats.org/officeDocument/2006/relationships/image"/><Relationship Id="rId9" Target="../media/image83.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jpeg" Type="http://schemas.openxmlformats.org/officeDocument/2006/relationships/image"/><Relationship Id="rId11" Target="../media/image91.jpeg" Type="http://schemas.openxmlformats.org/officeDocument/2006/relationships/image"/><Relationship Id="rId12" Target="../media/image92.jpeg" Type="http://schemas.openxmlformats.org/officeDocument/2006/relationships/image"/><Relationship Id="rId13" Target="../media/image93.jpeg" Type="http://schemas.openxmlformats.org/officeDocument/2006/relationships/image"/><Relationship Id="rId14" Target="../media/image94.jpe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85.jpeg" Type="http://schemas.openxmlformats.org/officeDocument/2006/relationships/image"/><Relationship Id="rId6" Target="../media/image86.png" Type="http://schemas.openxmlformats.org/officeDocument/2006/relationships/image"/><Relationship Id="rId7" Target="../media/image87.jpeg" Type="http://schemas.openxmlformats.org/officeDocument/2006/relationships/image"/><Relationship Id="rId8" Target="../media/image88.jpeg" Type="http://schemas.openxmlformats.org/officeDocument/2006/relationships/image"/><Relationship Id="rId9" Target="../media/image8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95.jpeg" Type="http://schemas.openxmlformats.org/officeDocument/2006/relationships/image"/><Relationship Id="rId6" Target="../media/image96.jpeg" Type="http://schemas.openxmlformats.org/officeDocument/2006/relationships/image"/><Relationship Id="rId7" Target="../media/image97.jpeg" Type="http://schemas.openxmlformats.org/officeDocument/2006/relationships/image"/><Relationship Id="rId8" Target="../media/image98.jpeg" Type="http://schemas.openxmlformats.org/officeDocument/2006/relationships/image"/><Relationship Id="rId9" Target="../media/image99.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6.svg" Type="http://schemas.openxmlformats.org/officeDocument/2006/relationships/image"/><Relationship Id="rId11" Target="../media/image107.png" Type="http://schemas.openxmlformats.org/officeDocument/2006/relationships/image"/><Relationship Id="rId12" Target="../media/image108.png" Type="http://schemas.openxmlformats.org/officeDocument/2006/relationships/image"/><Relationship Id="rId13" Target="../media/image109.svg" Type="http://schemas.openxmlformats.org/officeDocument/2006/relationships/image"/><Relationship Id="rId2" Target="../media/image100.png" Type="http://schemas.openxmlformats.org/officeDocument/2006/relationships/image"/><Relationship Id="rId3" Target="../media/image101.svg" Type="http://schemas.openxmlformats.org/officeDocument/2006/relationships/image"/><Relationship Id="rId4" Target="../media/image102.jpe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103.png" Type="http://schemas.openxmlformats.org/officeDocument/2006/relationships/image"/><Relationship Id="rId8" Target="../media/image104.svg" Type="http://schemas.openxmlformats.org/officeDocument/2006/relationships/image"/><Relationship Id="rId9" Target="../media/image10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5.svg" Type="http://schemas.openxmlformats.org/officeDocument/2006/relationships/image"/><Relationship Id="rId11" Target="../media/image116.png" Type="http://schemas.openxmlformats.org/officeDocument/2006/relationships/image"/><Relationship Id="rId12" Target="../media/image117.svg" Type="http://schemas.openxmlformats.org/officeDocument/2006/relationships/image"/><Relationship Id="rId13" Target="../media/image118.png" Type="http://schemas.openxmlformats.org/officeDocument/2006/relationships/image"/><Relationship Id="rId14" Target="../media/image119.svg" Type="http://schemas.openxmlformats.org/officeDocument/2006/relationships/image"/><Relationship Id="rId15" Target="../media/image120.png" Type="http://schemas.openxmlformats.org/officeDocument/2006/relationships/image"/><Relationship Id="rId16" Target="../media/image121.svg" Type="http://schemas.openxmlformats.org/officeDocument/2006/relationships/image"/><Relationship Id="rId2" Target="../media/image2.png" Type="http://schemas.openxmlformats.org/officeDocument/2006/relationships/image"/><Relationship Id="rId3" Target="../media/image110.jpeg" Type="http://schemas.openxmlformats.org/officeDocument/2006/relationships/image"/><Relationship Id="rId4" Target="../media/image111.pn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112.png" Type="http://schemas.openxmlformats.org/officeDocument/2006/relationships/image"/><Relationship Id="rId8" Target="../media/image113.svg" Type="http://schemas.openxmlformats.org/officeDocument/2006/relationships/image"/><Relationship Id="rId9" Target="../media/image11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E242B"/>
        </a:solidFill>
      </p:bgPr>
    </p:bg>
    <p:spTree>
      <p:nvGrpSpPr>
        <p:cNvPr id="1" name=""/>
        <p:cNvGrpSpPr/>
        <p:nvPr/>
      </p:nvGrpSpPr>
      <p:grpSpPr>
        <a:xfrm>
          <a:off x="0" y="0"/>
          <a:ext cx="0" cy="0"/>
          <a:chOff x="0" y="0"/>
          <a:chExt cx="0" cy="0"/>
        </a:xfrm>
      </p:grpSpPr>
      <p:grpSp>
        <p:nvGrpSpPr>
          <p:cNvPr name="Group 2" id="2"/>
          <p:cNvGrpSpPr/>
          <p:nvPr/>
        </p:nvGrpSpPr>
        <p:grpSpPr>
          <a:xfrm rot="0">
            <a:off x="14291279" y="-458121"/>
            <a:ext cx="3996721" cy="11203241"/>
            <a:chOff x="0" y="0"/>
            <a:chExt cx="1052634" cy="2950648"/>
          </a:xfrm>
        </p:grpSpPr>
        <p:sp>
          <p:nvSpPr>
            <p:cNvPr name="Freeform 3" id="3"/>
            <p:cNvSpPr/>
            <p:nvPr/>
          </p:nvSpPr>
          <p:spPr>
            <a:xfrm flipH="false" flipV="false" rot="0">
              <a:off x="0" y="0"/>
              <a:ext cx="1052634" cy="2950648"/>
            </a:xfrm>
            <a:custGeom>
              <a:avLst/>
              <a:gdLst/>
              <a:ahLst/>
              <a:cxnLst/>
              <a:rect r="r" b="b" t="t" l="l"/>
              <a:pathLst>
                <a:path h="2950648" w="1052634">
                  <a:moveTo>
                    <a:pt x="0" y="0"/>
                  </a:moveTo>
                  <a:lnTo>
                    <a:pt x="1052634" y="0"/>
                  </a:lnTo>
                  <a:lnTo>
                    <a:pt x="1052634" y="2950648"/>
                  </a:lnTo>
                  <a:lnTo>
                    <a:pt x="0" y="2950648"/>
                  </a:lnTo>
                  <a:close/>
                </a:path>
              </a:pathLst>
            </a:custGeom>
            <a:solidFill>
              <a:srgbClr val="D19EFD"/>
            </a:solidFill>
            <a:ln w="38100" cap="sq">
              <a:solidFill>
                <a:srgbClr val="D19EFD"/>
              </a:solidFill>
              <a:prstDash val="solid"/>
              <a:miter/>
            </a:ln>
          </p:spPr>
        </p:sp>
        <p:sp>
          <p:nvSpPr>
            <p:cNvPr name="TextBox 4" id="4"/>
            <p:cNvSpPr txBox="true"/>
            <p:nvPr/>
          </p:nvSpPr>
          <p:spPr>
            <a:xfrm>
              <a:off x="0" y="-47625"/>
              <a:ext cx="1052634" cy="299827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0" y="0"/>
            <a:ext cx="14291279" cy="10839390"/>
          </a:xfrm>
          <a:custGeom>
            <a:avLst/>
            <a:gdLst/>
            <a:ahLst/>
            <a:cxnLst/>
            <a:rect r="r" b="b" t="t" l="l"/>
            <a:pathLst>
              <a:path h="10839390" w="14291279">
                <a:moveTo>
                  <a:pt x="0" y="0"/>
                </a:moveTo>
                <a:lnTo>
                  <a:pt x="14291279" y="0"/>
                </a:lnTo>
                <a:lnTo>
                  <a:pt x="14291279" y="10839390"/>
                </a:lnTo>
                <a:lnTo>
                  <a:pt x="0" y="10839390"/>
                </a:lnTo>
                <a:lnTo>
                  <a:pt x="0" y="0"/>
                </a:lnTo>
                <a:close/>
              </a:path>
            </a:pathLst>
          </a:custGeom>
          <a:blipFill>
            <a:blip r:embed="rId2">
              <a:alphaModFix amt="18999"/>
            </a:blip>
            <a:stretch>
              <a:fillRect l="0" t="-13317" r="0" b="-52051"/>
            </a:stretch>
          </a:blipFill>
          <a:ln cap="sq">
            <a:noFill/>
            <a:prstDash val="solid"/>
            <a:miter/>
          </a:ln>
        </p:spPr>
      </p:sp>
      <p:sp>
        <p:nvSpPr>
          <p:cNvPr name="Freeform 6" id="6"/>
          <p:cNvSpPr/>
          <p:nvPr/>
        </p:nvSpPr>
        <p:spPr>
          <a:xfrm flipH="false" flipV="false" rot="0">
            <a:off x="-2041316" y="-2523251"/>
            <a:ext cx="5046503" cy="5046503"/>
          </a:xfrm>
          <a:custGeom>
            <a:avLst/>
            <a:gdLst/>
            <a:ahLst/>
            <a:cxnLst/>
            <a:rect r="r" b="b" t="t" l="l"/>
            <a:pathLst>
              <a:path h="5046503" w="5046503">
                <a:moveTo>
                  <a:pt x="0" y="0"/>
                </a:moveTo>
                <a:lnTo>
                  <a:pt x="5046503" y="0"/>
                </a:lnTo>
                <a:lnTo>
                  <a:pt x="5046503" y="5046502"/>
                </a:lnTo>
                <a:lnTo>
                  <a:pt x="0" y="5046502"/>
                </a:lnTo>
                <a:lnTo>
                  <a:pt x="0" y="0"/>
                </a:lnTo>
                <a:close/>
              </a:path>
            </a:pathLst>
          </a:custGeom>
          <a:blipFill>
            <a:blip r:embed="rId3"/>
            <a:stretch>
              <a:fillRect l="0" t="0" r="0" b="0"/>
            </a:stretch>
          </a:blipFill>
        </p:spPr>
      </p:sp>
      <p:sp>
        <p:nvSpPr>
          <p:cNvPr name="Freeform 7" id="7"/>
          <p:cNvSpPr/>
          <p:nvPr/>
        </p:nvSpPr>
        <p:spPr>
          <a:xfrm flipH="false" flipV="false" rot="-10800000">
            <a:off x="-1799530" y="-2090966"/>
            <a:ext cx="4181931" cy="4181931"/>
          </a:xfrm>
          <a:custGeom>
            <a:avLst/>
            <a:gdLst/>
            <a:ahLst/>
            <a:cxnLst/>
            <a:rect r="r" b="b" t="t" l="l"/>
            <a:pathLst>
              <a:path h="4181931" w="4181931">
                <a:moveTo>
                  <a:pt x="0" y="0"/>
                </a:moveTo>
                <a:lnTo>
                  <a:pt x="4181931" y="0"/>
                </a:lnTo>
                <a:lnTo>
                  <a:pt x="4181931" y="4181932"/>
                </a:lnTo>
                <a:lnTo>
                  <a:pt x="0" y="4181932"/>
                </a:lnTo>
                <a:lnTo>
                  <a:pt x="0" y="0"/>
                </a:lnTo>
                <a:close/>
              </a:path>
            </a:pathLst>
          </a:custGeom>
          <a:blipFill>
            <a:blip r:embed="rId4"/>
            <a:stretch>
              <a:fillRect l="0" t="0" r="0" b="0"/>
            </a:stretch>
          </a:blipFill>
        </p:spPr>
      </p:sp>
      <p:sp>
        <p:nvSpPr>
          <p:cNvPr name="Freeform 8" id="8"/>
          <p:cNvSpPr/>
          <p:nvPr/>
        </p:nvSpPr>
        <p:spPr>
          <a:xfrm flipH="false" flipV="false" rot="0">
            <a:off x="10408355" y="1462174"/>
            <a:ext cx="7075964" cy="7075964"/>
          </a:xfrm>
          <a:custGeom>
            <a:avLst/>
            <a:gdLst/>
            <a:ahLst/>
            <a:cxnLst/>
            <a:rect r="r" b="b" t="t" l="l"/>
            <a:pathLst>
              <a:path h="7075964" w="7075964">
                <a:moveTo>
                  <a:pt x="0" y="0"/>
                </a:moveTo>
                <a:lnTo>
                  <a:pt x="7075964" y="0"/>
                </a:lnTo>
                <a:lnTo>
                  <a:pt x="7075964" y="7075964"/>
                </a:lnTo>
                <a:lnTo>
                  <a:pt x="0" y="7075964"/>
                </a:lnTo>
                <a:lnTo>
                  <a:pt x="0" y="0"/>
                </a:lnTo>
                <a:close/>
              </a:path>
            </a:pathLst>
          </a:custGeom>
          <a:blipFill>
            <a:blip r:embed="rId3"/>
            <a:stretch>
              <a:fillRect l="0" t="0" r="0" b="0"/>
            </a:stretch>
          </a:blipFill>
        </p:spPr>
      </p:sp>
      <p:grpSp>
        <p:nvGrpSpPr>
          <p:cNvPr name="Group 9" id="9"/>
          <p:cNvGrpSpPr/>
          <p:nvPr/>
        </p:nvGrpSpPr>
        <p:grpSpPr>
          <a:xfrm rot="0">
            <a:off x="10981791" y="2455149"/>
            <a:ext cx="5929093" cy="592909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7051" t="0" r="-37051" b="0"/>
              </a:stretch>
            </a:blipFill>
            <a:ln cap="sq">
              <a:noFill/>
              <a:prstDash val="solid"/>
              <a:miter/>
            </a:ln>
          </p:spPr>
        </p:sp>
      </p:grpSp>
      <p:sp>
        <p:nvSpPr>
          <p:cNvPr name="Freeform 11" id="11"/>
          <p:cNvSpPr/>
          <p:nvPr/>
        </p:nvSpPr>
        <p:spPr>
          <a:xfrm flipH="false" flipV="false" rot="-10800000">
            <a:off x="11390896" y="6655892"/>
            <a:ext cx="1747880" cy="1747880"/>
          </a:xfrm>
          <a:custGeom>
            <a:avLst/>
            <a:gdLst/>
            <a:ahLst/>
            <a:cxnLst/>
            <a:rect r="r" b="b" t="t" l="l"/>
            <a:pathLst>
              <a:path h="1747880" w="1747880">
                <a:moveTo>
                  <a:pt x="0" y="0"/>
                </a:moveTo>
                <a:lnTo>
                  <a:pt x="1747880" y="0"/>
                </a:lnTo>
                <a:lnTo>
                  <a:pt x="1747880" y="1747881"/>
                </a:lnTo>
                <a:lnTo>
                  <a:pt x="0" y="1747881"/>
                </a:lnTo>
                <a:lnTo>
                  <a:pt x="0" y="0"/>
                </a:lnTo>
                <a:close/>
              </a:path>
            </a:pathLst>
          </a:custGeom>
          <a:blipFill>
            <a:blip r:embed="rId4"/>
            <a:stretch>
              <a:fillRect l="0" t="0" r="0" b="0"/>
            </a:stretch>
          </a:blipFill>
        </p:spPr>
      </p:sp>
      <p:grpSp>
        <p:nvGrpSpPr>
          <p:cNvPr name="Group 12" id="12"/>
          <p:cNvGrpSpPr/>
          <p:nvPr/>
        </p:nvGrpSpPr>
        <p:grpSpPr>
          <a:xfrm rot="0">
            <a:off x="2027974" y="6892756"/>
            <a:ext cx="7116026" cy="869740"/>
            <a:chOff x="0" y="0"/>
            <a:chExt cx="1874180" cy="229067"/>
          </a:xfrm>
        </p:grpSpPr>
        <p:sp>
          <p:nvSpPr>
            <p:cNvPr name="Freeform 13" id="13"/>
            <p:cNvSpPr/>
            <p:nvPr/>
          </p:nvSpPr>
          <p:spPr>
            <a:xfrm flipH="false" flipV="false" rot="0">
              <a:off x="0" y="0"/>
              <a:ext cx="1874180" cy="229067"/>
            </a:xfrm>
            <a:custGeom>
              <a:avLst/>
              <a:gdLst/>
              <a:ahLst/>
              <a:cxnLst/>
              <a:rect r="r" b="b" t="t" l="l"/>
              <a:pathLst>
                <a:path h="229067" w="1874180">
                  <a:moveTo>
                    <a:pt x="0" y="0"/>
                  </a:moveTo>
                  <a:lnTo>
                    <a:pt x="1874180" y="0"/>
                  </a:lnTo>
                  <a:lnTo>
                    <a:pt x="1874180" y="229067"/>
                  </a:lnTo>
                  <a:lnTo>
                    <a:pt x="0" y="229067"/>
                  </a:lnTo>
                  <a:close/>
                </a:path>
              </a:pathLst>
            </a:custGeom>
            <a:solidFill>
              <a:srgbClr val="000000">
                <a:alpha val="0"/>
              </a:srgbClr>
            </a:solidFill>
            <a:ln w="38100" cap="sq">
              <a:solidFill>
                <a:srgbClr val="D19EFD"/>
              </a:solidFill>
              <a:prstDash val="solid"/>
              <a:miter/>
            </a:ln>
          </p:spPr>
        </p:sp>
        <p:sp>
          <p:nvSpPr>
            <p:cNvPr name="TextBox 14" id="14"/>
            <p:cNvSpPr txBox="true"/>
            <p:nvPr/>
          </p:nvSpPr>
          <p:spPr>
            <a:xfrm>
              <a:off x="0" y="-123825"/>
              <a:ext cx="1874180" cy="352892"/>
            </a:xfrm>
            <a:prstGeom prst="rect">
              <a:avLst/>
            </a:prstGeom>
          </p:spPr>
          <p:txBody>
            <a:bodyPr anchor="ctr" rtlCol="false" tIns="50800" lIns="50800" bIns="50800" rIns="50800"/>
            <a:lstStyle/>
            <a:p>
              <a:pPr algn="ctr">
                <a:lnSpc>
                  <a:spcPts val="3499"/>
                </a:lnSpc>
              </a:pPr>
            </a:p>
          </p:txBody>
        </p:sp>
      </p:grpSp>
      <p:grpSp>
        <p:nvGrpSpPr>
          <p:cNvPr name="Group 15" id="15"/>
          <p:cNvGrpSpPr/>
          <p:nvPr/>
        </p:nvGrpSpPr>
        <p:grpSpPr>
          <a:xfrm rot="0">
            <a:off x="8005340" y="6914438"/>
            <a:ext cx="1145685" cy="844772"/>
            <a:chOff x="0" y="0"/>
            <a:chExt cx="301744" cy="222491"/>
          </a:xfrm>
        </p:grpSpPr>
        <p:sp>
          <p:nvSpPr>
            <p:cNvPr name="Freeform 16" id="16"/>
            <p:cNvSpPr/>
            <p:nvPr/>
          </p:nvSpPr>
          <p:spPr>
            <a:xfrm flipH="false" flipV="false" rot="0">
              <a:off x="0" y="0"/>
              <a:ext cx="301744" cy="222491"/>
            </a:xfrm>
            <a:custGeom>
              <a:avLst/>
              <a:gdLst/>
              <a:ahLst/>
              <a:cxnLst/>
              <a:rect r="r" b="b" t="t" l="l"/>
              <a:pathLst>
                <a:path h="222491" w="301744">
                  <a:moveTo>
                    <a:pt x="0" y="0"/>
                  </a:moveTo>
                  <a:lnTo>
                    <a:pt x="301744" y="0"/>
                  </a:lnTo>
                  <a:lnTo>
                    <a:pt x="301744" y="222491"/>
                  </a:lnTo>
                  <a:lnTo>
                    <a:pt x="0" y="222491"/>
                  </a:lnTo>
                  <a:close/>
                </a:path>
              </a:pathLst>
            </a:custGeom>
            <a:solidFill>
              <a:srgbClr val="D19EFD"/>
            </a:solidFill>
            <a:ln w="38100" cap="sq">
              <a:solidFill>
                <a:srgbClr val="D19EFD"/>
              </a:solidFill>
              <a:prstDash val="solid"/>
              <a:miter/>
            </a:ln>
          </p:spPr>
        </p:sp>
        <p:sp>
          <p:nvSpPr>
            <p:cNvPr name="TextBox 17" id="17"/>
            <p:cNvSpPr txBox="true"/>
            <p:nvPr/>
          </p:nvSpPr>
          <p:spPr>
            <a:xfrm>
              <a:off x="0" y="-123825"/>
              <a:ext cx="301744" cy="346316"/>
            </a:xfrm>
            <a:prstGeom prst="rect">
              <a:avLst/>
            </a:prstGeom>
          </p:spPr>
          <p:txBody>
            <a:bodyPr anchor="ctr" rtlCol="false" tIns="50800" lIns="50800" bIns="50800" rIns="50800"/>
            <a:lstStyle/>
            <a:p>
              <a:pPr algn="ctr">
                <a:lnSpc>
                  <a:spcPts val="3499"/>
                </a:lnSpc>
              </a:pPr>
            </a:p>
          </p:txBody>
        </p:sp>
      </p:grpSp>
      <p:sp>
        <p:nvSpPr>
          <p:cNvPr name="Freeform 18" id="18"/>
          <p:cNvSpPr/>
          <p:nvPr/>
        </p:nvSpPr>
        <p:spPr>
          <a:xfrm flipH="false" flipV="false" rot="0">
            <a:off x="8275794" y="7122953"/>
            <a:ext cx="604776" cy="427742"/>
          </a:xfrm>
          <a:custGeom>
            <a:avLst/>
            <a:gdLst/>
            <a:ahLst/>
            <a:cxnLst/>
            <a:rect r="r" b="b" t="t" l="l"/>
            <a:pathLst>
              <a:path h="427742" w="604776">
                <a:moveTo>
                  <a:pt x="0" y="0"/>
                </a:moveTo>
                <a:lnTo>
                  <a:pt x="604777" y="0"/>
                </a:lnTo>
                <a:lnTo>
                  <a:pt x="604777" y="427741"/>
                </a:lnTo>
                <a:lnTo>
                  <a:pt x="0" y="4277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12780068" y="654149"/>
            <a:ext cx="1032564" cy="339456"/>
          </a:xfrm>
          <a:custGeom>
            <a:avLst/>
            <a:gdLst/>
            <a:ahLst/>
            <a:cxnLst/>
            <a:rect r="r" b="b" t="t" l="l"/>
            <a:pathLst>
              <a:path h="339456" w="1032564">
                <a:moveTo>
                  <a:pt x="0" y="0"/>
                </a:moveTo>
                <a:lnTo>
                  <a:pt x="1032564" y="0"/>
                </a:lnTo>
                <a:lnTo>
                  <a:pt x="1032564" y="339455"/>
                </a:lnTo>
                <a:lnTo>
                  <a:pt x="0" y="3394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0" id="20"/>
          <p:cNvSpPr/>
          <p:nvPr/>
        </p:nvSpPr>
        <p:spPr>
          <a:xfrm flipH="false" flipV="false" rot="0">
            <a:off x="2027974" y="9101369"/>
            <a:ext cx="954715" cy="313863"/>
          </a:xfrm>
          <a:custGeom>
            <a:avLst/>
            <a:gdLst/>
            <a:ahLst/>
            <a:cxnLst/>
            <a:rect r="r" b="b" t="t" l="l"/>
            <a:pathLst>
              <a:path h="313863" w="954715">
                <a:moveTo>
                  <a:pt x="0" y="0"/>
                </a:moveTo>
                <a:lnTo>
                  <a:pt x="954715" y="0"/>
                </a:lnTo>
                <a:lnTo>
                  <a:pt x="954715" y="313862"/>
                </a:lnTo>
                <a:lnTo>
                  <a:pt x="0" y="31386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1" id="21"/>
          <p:cNvSpPr txBox="true"/>
          <p:nvPr/>
        </p:nvSpPr>
        <p:spPr>
          <a:xfrm rot="0">
            <a:off x="2027974" y="2668224"/>
            <a:ext cx="2889093" cy="573511"/>
          </a:xfrm>
          <a:prstGeom prst="rect">
            <a:avLst/>
          </a:prstGeom>
        </p:spPr>
        <p:txBody>
          <a:bodyPr anchor="t" rtlCol="false" tIns="0" lIns="0" bIns="0" rIns="0">
            <a:spAutoFit/>
          </a:bodyPr>
          <a:lstStyle/>
          <a:p>
            <a:pPr algn="l">
              <a:lnSpc>
                <a:spcPts val="3846"/>
              </a:lnSpc>
              <a:spcBef>
                <a:spcPct val="0"/>
              </a:spcBef>
            </a:pPr>
            <a:r>
              <a:rPr lang="en-US" sz="2747">
                <a:solidFill>
                  <a:srgbClr val="D19EFD"/>
                </a:solidFill>
                <a:latin typeface="Mont"/>
                <a:ea typeface="Mont"/>
                <a:cs typeface="Mont"/>
                <a:sym typeface="Mont"/>
              </a:rPr>
              <a:t>Hello Everyone.</a:t>
            </a:r>
          </a:p>
        </p:txBody>
      </p:sp>
      <p:sp>
        <p:nvSpPr>
          <p:cNvPr name="TextBox 22" id="22"/>
          <p:cNvSpPr txBox="true"/>
          <p:nvPr/>
        </p:nvSpPr>
        <p:spPr>
          <a:xfrm rot="0">
            <a:off x="520035" y="3228188"/>
            <a:ext cx="6983784" cy="2890910"/>
          </a:xfrm>
          <a:prstGeom prst="rect">
            <a:avLst/>
          </a:prstGeom>
        </p:spPr>
        <p:txBody>
          <a:bodyPr anchor="t" rtlCol="false" tIns="0" lIns="0" bIns="0" rIns="0">
            <a:spAutoFit/>
          </a:bodyPr>
          <a:lstStyle/>
          <a:p>
            <a:pPr algn="l">
              <a:lnSpc>
                <a:spcPts val="10758"/>
              </a:lnSpc>
              <a:spcBef>
                <a:spcPct val="0"/>
              </a:spcBef>
            </a:pPr>
            <a:r>
              <a:rPr lang="en-US" sz="7684">
                <a:solidFill>
                  <a:srgbClr val="FFFFFF"/>
                </a:solidFill>
                <a:latin typeface="Agrandir Wide"/>
                <a:ea typeface="Agrandir Wide"/>
                <a:cs typeface="Agrandir Wide"/>
                <a:sym typeface="Agrandir Wide"/>
              </a:rPr>
              <a:t>I’m Wilbert D. Merchant</a:t>
            </a:r>
          </a:p>
        </p:txBody>
      </p:sp>
      <p:sp>
        <p:nvSpPr>
          <p:cNvPr name="TextBox 23" id="23"/>
          <p:cNvSpPr txBox="true"/>
          <p:nvPr/>
        </p:nvSpPr>
        <p:spPr>
          <a:xfrm rot="0">
            <a:off x="15724729" y="-34827"/>
            <a:ext cx="2372309" cy="498475"/>
          </a:xfrm>
          <a:prstGeom prst="rect">
            <a:avLst/>
          </a:prstGeom>
        </p:spPr>
        <p:txBody>
          <a:bodyPr anchor="t" rtlCol="false" tIns="0" lIns="0" bIns="0" rIns="0">
            <a:spAutoFit/>
          </a:bodyPr>
          <a:lstStyle/>
          <a:p>
            <a:pPr algn="r">
              <a:lnSpc>
                <a:spcPts val="3499"/>
              </a:lnSpc>
              <a:spcBef>
                <a:spcPct val="0"/>
              </a:spcBef>
            </a:pPr>
            <a:r>
              <a:rPr lang="en-US" sz="2499">
                <a:solidFill>
                  <a:srgbClr val="1E242B"/>
                </a:solidFill>
                <a:latin typeface="Mont Bold"/>
                <a:ea typeface="Mont Bold"/>
                <a:cs typeface="Mont Bold"/>
                <a:sym typeface="Mont Bold"/>
              </a:rPr>
              <a:t>Portfolio </a:t>
            </a:r>
          </a:p>
        </p:txBody>
      </p:sp>
      <p:sp>
        <p:nvSpPr>
          <p:cNvPr name="TextBox 24" id="24"/>
          <p:cNvSpPr txBox="true"/>
          <p:nvPr/>
        </p:nvSpPr>
        <p:spPr>
          <a:xfrm rot="0">
            <a:off x="2695831" y="6936823"/>
            <a:ext cx="4455883" cy="628650"/>
          </a:xfrm>
          <a:prstGeom prst="rect">
            <a:avLst/>
          </a:prstGeom>
        </p:spPr>
        <p:txBody>
          <a:bodyPr anchor="t" rtlCol="false" tIns="0" lIns="0" bIns="0" rIns="0">
            <a:spAutoFit/>
          </a:bodyPr>
          <a:lstStyle/>
          <a:p>
            <a:pPr algn="ctr">
              <a:lnSpc>
                <a:spcPts val="4200"/>
              </a:lnSpc>
              <a:spcBef>
                <a:spcPct val="0"/>
              </a:spcBef>
            </a:pPr>
            <a:r>
              <a:rPr lang="en-US" sz="3000">
                <a:solidFill>
                  <a:srgbClr val="FFFFFF"/>
                </a:solidFill>
                <a:latin typeface="Mont Bold"/>
                <a:ea typeface="Mont Bold"/>
                <a:cs typeface="Mont Bold"/>
                <a:sym typeface="Mont Bold"/>
              </a:rPr>
              <a:t>CEO, COACH, AUTHOR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E242B"/>
        </a:solidFill>
      </p:bgPr>
    </p:bg>
    <p:spTree>
      <p:nvGrpSpPr>
        <p:cNvPr id="1" name=""/>
        <p:cNvGrpSpPr/>
        <p:nvPr/>
      </p:nvGrpSpPr>
      <p:grpSpPr>
        <a:xfrm>
          <a:off x="0" y="0"/>
          <a:ext cx="0" cy="0"/>
          <a:chOff x="0" y="0"/>
          <a:chExt cx="0" cy="0"/>
        </a:xfrm>
      </p:grpSpPr>
      <p:grpSp>
        <p:nvGrpSpPr>
          <p:cNvPr name="Group 2" id="2"/>
          <p:cNvGrpSpPr/>
          <p:nvPr/>
        </p:nvGrpSpPr>
        <p:grpSpPr>
          <a:xfrm rot="0">
            <a:off x="1028700" y="2017653"/>
            <a:ext cx="6612262" cy="661226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A5FDB4"/>
              </a:soli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5683134" y="2297901"/>
            <a:ext cx="1779595" cy="177959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242B"/>
            </a:solidFill>
          </p:spPr>
        </p:sp>
        <p:sp>
          <p:nvSpPr>
            <p:cNvPr name="TextBox 7" id="7"/>
            <p:cNvSpPr txBox="true"/>
            <p:nvPr/>
          </p:nvSpPr>
          <p:spPr>
            <a:xfrm>
              <a:off x="76200" y="-47625"/>
              <a:ext cx="660400" cy="784225"/>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false" flipV="false" rot="0">
            <a:off x="5113691" y="1823708"/>
            <a:ext cx="2727980" cy="2727980"/>
          </a:xfrm>
          <a:custGeom>
            <a:avLst/>
            <a:gdLst/>
            <a:ahLst/>
            <a:cxnLst/>
            <a:rect r="r" b="b" t="t" l="l"/>
            <a:pathLst>
              <a:path h="2727980" w="2727980">
                <a:moveTo>
                  <a:pt x="0" y="0"/>
                </a:moveTo>
                <a:lnTo>
                  <a:pt x="2727980" y="0"/>
                </a:lnTo>
                <a:lnTo>
                  <a:pt x="2727980" y="2727981"/>
                </a:lnTo>
                <a:lnTo>
                  <a:pt x="0" y="2727981"/>
                </a:lnTo>
                <a:lnTo>
                  <a:pt x="0" y="0"/>
                </a:lnTo>
                <a:close/>
              </a:path>
            </a:pathLst>
          </a:custGeom>
          <a:blipFill>
            <a:blip r:embed="rId2"/>
            <a:stretch>
              <a:fillRect l="0" t="0" r="0" b="0"/>
            </a:stretch>
          </a:blipFill>
        </p:spPr>
      </p:sp>
      <p:sp>
        <p:nvSpPr>
          <p:cNvPr name="Freeform 9" id="9"/>
          <p:cNvSpPr/>
          <p:nvPr/>
        </p:nvSpPr>
        <p:spPr>
          <a:xfrm flipH="false" flipV="false" rot="0">
            <a:off x="933450" y="2017653"/>
            <a:ext cx="6612262" cy="6612262"/>
          </a:xfrm>
          <a:custGeom>
            <a:avLst/>
            <a:gdLst/>
            <a:ahLst/>
            <a:cxnLst/>
            <a:rect r="r" b="b" t="t" l="l"/>
            <a:pathLst>
              <a:path h="6612262" w="6612262">
                <a:moveTo>
                  <a:pt x="0" y="0"/>
                </a:moveTo>
                <a:lnTo>
                  <a:pt x="6612262" y="0"/>
                </a:lnTo>
                <a:lnTo>
                  <a:pt x="6612262" y="6612262"/>
                </a:lnTo>
                <a:lnTo>
                  <a:pt x="0" y="6612262"/>
                </a:lnTo>
                <a:lnTo>
                  <a:pt x="0" y="0"/>
                </a:lnTo>
                <a:close/>
              </a:path>
            </a:pathLst>
          </a:custGeom>
          <a:blipFill>
            <a:blip r:embed="rId3"/>
            <a:stretch>
              <a:fillRect l="0" t="0" r="0" b="0"/>
            </a:stretch>
          </a:blipFill>
        </p:spPr>
      </p:sp>
      <p:grpSp>
        <p:nvGrpSpPr>
          <p:cNvPr name="Group 10" id="10"/>
          <p:cNvGrpSpPr/>
          <p:nvPr/>
        </p:nvGrpSpPr>
        <p:grpSpPr>
          <a:xfrm rot="0">
            <a:off x="1469307" y="2553510"/>
            <a:ext cx="5540547" cy="554054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2660" t="-34217" r="0" b="-66068"/>
              </a:stretch>
            </a:blipFill>
          </p:spPr>
        </p:sp>
      </p:grpSp>
      <p:sp>
        <p:nvSpPr>
          <p:cNvPr name="Freeform 12" id="12"/>
          <p:cNvSpPr/>
          <p:nvPr/>
        </p:nvSpPr>
        <p:spPr>
          <a:xfrm flipH="false" flipV="false" rot="0">
            <a:off x="1316365" y="6577018"/>
            <a:ext cx="1423218" cy="1423218"/>
          </a:xfrm>
          <a:custGeom>
            <a:avLst/>
            <a:gdLst/>
            <a:ahLst/>
            <a:cxnLst/>
            <a:rect r="r" b="b" t="t" l="l"/>
            <a:pathLst>
              <a:path h="1423218" w="1423218">
                <a:moveTo>
                  <a:pt x="0" y="0"/>
                </a:moveTo>
                <a:lnTo>
                  <a:pt x="1423218" y="0"/>
                </a:lnTo>
                <a:lnTo>
                  <a:pt x="1423218" y="1423218"/>
                </a:lnTo>
                <a:lnTo>
                  <a:pt x="0" y="1423218"/>
                </a:lnTo>
                <a:lnTo>
                  <a:pt x="0" y="0"/>
                </a:lnTo>
                <a:close/>
              </a:path>
            </a:pathLst>
          </a:custGeom>
          <a:blipFill>
            <a:blip r:embed="rId2"/>
            <a:stretch>
              <a:fillRect l="0" t="0" r="0" b="0"/>
            </a:stretch>
          </a:blipFill>
        </p:spPr>
      </p:sp>
      <p:sp>
        <p:nvSpPr>
          <p:cNvPr name="AutoShape 13" id="13"/>
          <p:cNvSpPr/>
          <p:nvPr/>
        </p:nvSpPr>
        <p:spPr>
          <a:xfrm flipV="true">
            <a:off x="13793269" y="1893855"/>
            <a:ext cx="5961751" cy="0"/>
          </a:xfrm>
          <a:prstGeom prst="line">
            <a:avLst/>
          </a:prstGeom>
          <a:ln cap="rnd" w="38100">
            <a:solidFill>
              <a:srgbClr val="A5FDB4"/>
            </a:solidFill>
            <a:prstDash val="solid"/>
            <a:headEnd type="none" len="sm" w="sm"/>
            <a:tailEnd type="none" len="sm" w="sm"/>
          </a:ln>
        </p:spPr>
      </p:sp>
      <p:grpSp>
        <p:nvGrpSpPr>
          <p:cNvPr name="Group 14" id="14"/>
          <p:cNvGrpSpPr/>
          <p:nvPr/>
        </p:nvGrpSpPr>
        <p:grpSpPr>
          <a:xfrm rot="0">
            <a:off x="8980476" y="7240328"/>
            <a:ext cx="3734364" cy="853729"/>
            <a:chOff x="0" y="0"/>
            <a:chExt cx="983536" cy="224851"/>
          </a:xfrm>
        </p:grpSpPr>
        <p:sp>
          <p:nvSpPr>
            <p:cNvPr name="Freeform 15" id="15"/>
            <p:cNvSpPr/>
            <p:nvPr/>
          </p:nvSpPr>
          <p:spPr>
            <a:xfrm flipH="false" flipV="false" rot="0">
              <a:off x="0" y="0"/>
              <a:ext cx="983536" cy="224851"/>
            </a:xfrm>
            <a:custGeom>
              <a:avLst/>
              <a:gdLst/>
              <a:ahLst/>
              <a:cxnLst/>
              <a:rect r="r" b="b" t="t" l="l"/>
              <a:pathLst>
                <a:path h="224851" w="983536">
                  <a:moveTo>
                    <a:pt x="0" y="0"/>
                  </a:moveTo>
                  <a:lnTo>
                    <a:pt x="983536" y="0"/>
                  </a:lnTo>
                  <a:lnTo>
                    <a:pt x="983536" y="224851"/>
                  </a:lnTo>
                  <a:lnTo>
                    <a:pt x="0" y="224851"/>
                  </a:lnTo>
                  <a:close/>
                </a:path>
              </a:pathLst>
            </a:custGeom>
            <a:solidFill>
              <a:srgbClr val="A5FDB4"/>
            </a:solidFill>
          </p:spPr>
        </p:sp>
        <p:sp>
          <p:nvSpPr>
            <p:cNvPr name="TextBox 16" id="16"/>
            <p:cNvSpPr txBox="true"/>
            <p:nvPr/>
          </p:nvSpPr>
          <p:spPr>
            <a:xfrm>
              <a:off x="0" y="-123825"/>
              <a:ext cx="983536" cy="348676"/>
            </a:xfrm>
            <a:prstGeom prst="rect">
              <a:avLst/>
            </a:prstGeom>
          </p:spPr>
          <p:txBody>
            <a:bodyPr anchor="ctr" rtlCol="false" tIns="50800" lIns="50800" bIns="50800" rIns="50800"/>
            <a:lstStyle/>
            <a:p>
              <a:pPr algn="ctr">
                <a:lnSpc>
                  <a:spcPts val="3499"/>
                </a:lnSpc>
              </a:pPr>
            </a:p>
          </p:txBody>
        </p:sp>
      </p:grpSp>
      <p:grpSp>
        <p:nvGrpSpPr>
          <p:cNvPr name="Group 17" id="17"/>
          <p:cNvGrpSpPr/>
          <p:nvPr/>
        </p:nvGrpSpPr>
        <p:grpSpPr>
          <a:xfrm rot="0">
            <a:off x="1464136" y="6820039"/>
            <a:ext cx="937176" cy="937176"/>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242B"/>
            </a:solidFill>
          </p:spPr>
        </p:sp>
        <p:sp>
          <p:nvSpPr>
            <p:cNvPr name="TextBox 19" id="19"/>
            <p:cNvSpPr txBox="true"/>
            <p:nvPr/>
          </p:nvSpPr>
          <p:spPr>
            <a:xfrm>
              <a:off x="76200" y="-47625"/>
              <a:ext cx="660400" cy="784225"/>
            </a:xfrm>
            <a:prstGeom prst="rect">
              <a:avLst/>
            </a:prstGeom>
          </p:spPr>
          <p:txBody>
            <a:bodyPr anchor="ctr" rtlCol="false" tIns="50800" lIns="50800" bIns="50800" rIns="50800"/>
            <a:lstStyle/>
            <a:p>
              <a:pPr algn="ctr">
                <a:lnSpc>
                  <a:spcPts val="3499"/>
                </a:lnSpc>
              </a:pPr>
            </a:p>
          </p:txBody>
        </p:sp>
      </p:grpSp>
      <p:sp>
        <p:nvSpPr>
          <p:cNvPr name="Freeform 20" id="20"/>
          <p:cNvSpPr/>
          <p:nvPr/>
        </p:nvSpPr>
        <p:spPr>
          <a:xfrm flipH="false" flipV="false" rot="0">
            <a:off x="16896440" y="867448"/>
            <a:ext cx="954715" cy="313863"/>
          </a:xfrm>
          <a:custGeom>
            <a:avLst/>
            <a:gdLst/>
            <a:ahLst/>
            <a:cxnLst/>
            <a:rect r="r" b="b" t="t" l="l"/>
            <a:pathLst>
              <a:path h="313863" w="954715">
                <a:moveTo>
                  <a:pt x="0" y="0"/>
                </a:moveTo>
                <a:lnTo>
                  <a:pt x="954716" y="0"/>
                </a:lnTo>
                <a:lnTo>
                  <a:pt x="954716" y="313863"/>
                </a:lnTo>
                <a:lnTo>
                  <a:pt x="0" y="31386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1" id="21"/>
          <p:cNvSpPr/>
          <p:nvPr/>
        </p:nvSpPr>
        <p:spPr>
          <a:xfrm flipH="false" flipV="false" rot="0">
            <a:off x="1028700" y="9101369"/>
            <a:ext cx="954715" cy="313863"/>
          </a:xfrm>
          <a:custGeom>
            <a:avLst/>
            <a:gdLst/>
            <a:ahLst/>
            <a:cxnLst/>
            <a:rect r="r" b="b" t="t" l="l"/>
            <a:pathLst>
              <a:path h="313863" w="954715">
                <a:moveTo>
                  <a:pt x="0" y="0"/>
                </a:moveTo>
                <a:lnTo>
                  <a:pt x="954715" y="0"/>
                </a:lnTo>
                <a:lnTo>
                  <a:pt x="954715" y="313862"/>
                </a:lnTo>
                <a:lnTo>
                  <a:pt x="0" y="31386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16644646" y="49654"/>
            <a:ext cx="2372309" cy="498475"/>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Mont Bold"/>
                <a:ea typeface="Mont Bold"/>
                <a:cs typeface="Mont Bold"/>
                <a:sym typeface="Mont Bold"/>
              </a:rPr>
              <a:t>Portfolio </a:t>
            </a:r>
          </a:p>
        </p:txBody>
      </p:sp>
      <p:sp>
        <p:nvSpPr>
          <p:cNvPr name="TextBox 23" id="23"/>
          <p:cNvSpPr txBox="true"/>
          <p:nvPr/>
        </p:nvSpPr>
        <p:spPr>
          <a:xfrm rot="0">
            <a:off x="8980476" y="1249606"/>
            <a:ext cx="5228707" cy="1098475"/>
          </a:xfrm>
          <a:prstGeom prst="rect">
            <a:avLst/>
          </a:prstGeom>
        </p:spPr>
        <p:txBody>
          <a:bodyPr anchor="t" rtlCol="false" tIns="0" lIns="0" bIns="0" rIns="0">
            <a:spAutoFit/>
          </a:bodyPr>
          <a:lstStyle/>
          <a:p>
            <a:pPr algn="l">
              <a:lnSpc>
                <a:spcPts val="7700"/>
              </a:lnSpc>
              <a:spcBef>
                <a:spcPct val="0"/>
              </a:spcBef>
            </a:pPr>
            <a:r>
              <a:rPr lang="en-US" sz="5500">
                <a:solidFill>
                  <a:srgbClr val="FFFFFF"/>
                </a:solidFill>
                <a:latin typeface="Agrandir Wide Bold"/>
                <a:ea typeface="Agrandir Wide Bold"/>
                <a:cs typeface="Agrandir Wide Bold"/>
                <a:sym typeface="Agrandir Wide Bold"/>
              </a:rPr>
              <a:t>About Me</a:t>
            </a:r>
          </a:p>
        </p:txBody>
      </p:sp>
      <p:sp>
        <p:nvSpPr>
          <p:cNvPr name="TextBox 24" id="24"/>
          <p:cNvSpPr txBox="true"/>
          <p:nvPr/>
        </p:nvSpPr>
        <p:spPr>
          <a:xfrm rot="0">
            <a:off x="8987803" y="2224256"/>
            <a:ext cx="8543800" cy="4951095"/>
          </a:xfrm>
          <a:prstGeom prst="rect">
            <a:avLst/>
          </a:prstGeom>
        </p:spPr>
        <p:txBody>
          <a:bodyPr anchor="t" rtlCol="false" tIns="0" lIns="0" bIns="0" rIns="0">
            <a:spAutoFit/>
          </a:bodyPr>
          <a:lstStyle/>
          <a:p>
            <a:pPr algn="just">
              <a:lnSpc>
                <a:spcPts val="3359"/>
              </a:lnSpc>
            </a:pPr>
            <a:r>
              <a:rPr lang="en-US" sz="2399">
                <a:solidFill>
                  <a:srgbClr val="FFFFFF"/>
                </a:solidFill>
                <a:latin typeface="Mont"/>
                <a:ea typeface="Mont"/>
                <a:cs typeface="Mont"/>
                <a:sym typeface="Mont"/>
              </a:rPr>
              <a:t>I bring over 12 years expertise in strategic management, financial management, industrial security, coaching, and diplomatic skills. I am committed to continuous professional and academic growth. A certified inductor, I excel in guiding and developing talent. I approach challenges with a positive attitude, celebrating successes as stepping stones to greater achievements. Dedicated to expanding horizons and embracing new opportunities, I bring a diverse skill set and a passion for excellence to every project.</a:t>
            </a:r>
          </a:p>
          <a:p>
            <a:pPr algn="just">
              <a:lnSpc>
                <a:spcPts val="2100"/>
              </a:lnSpc>
              <a:spcBef>
                <a:spcPct val="0"/>
              </a:spcBef>
            </a:pPr>
          </a:p>
        </p:txBody>
      </p:sp>
      <p:sp>
        <p:nvSpPr>
          <p:cNvPr name="TextBox 25" id="25"/>
          <p:cNvSpPr txBox="true"/>
          <p:nvPr/>
        </p:nvSpPr>
        <p:spPr>
          <a:xfrm rot="0">
            <a:off x="9265854" y="7317992"/>
            <a:ext cx="3209772" cy="586106"/>
          </a:xfrm>
          <a:prstGeom prst="rect">
            <a:avLst/>
          </a:prstGeom>
        </p:spPr>
        <p:txBody>
          <a:bodyPr anchor="t" rtlCol="false" tIns="0" lIns="0" bIns="0" rIns="0">
            <a:spAutoFit/>
          </a:bodyPr>
          <a:lstStyle/>
          <a:p>
            <a:pPr algn="ctr">
              <a:lnSpc>
                <a:spcPts val="3919"/>
              </a:lnSpc>
              <a:spcBef>
                <a:spcPct val="0"/>
              </a:spcBef>
            </a:pPr>
            <a:r>
              <a:rPr lang="en-US" sz="2799">
                <a:solidFill>
                  <a:srgbClr val="1E242B"/>
                </a:solidFill>
                <a:latin typeface="Mont Bold"/>
                <a:ea typeface="Mont Bold"/>
                <a:cs typeface="Mont Bold"/>
                <a:sym typeface="Mont Bold"/>
              </a:rPr>
              <a:t>Titles</a:t>
            </a:r>
          </a:p>
        </p:txBody>
      </p:sp>
      <p:sp>
        <p:nvSpPr>
          <p:cNvPr name="TextBox 26" id="26"/>
          <p:cNvSpPr txBox="true"/>
          <p:nvPr/>
        </p:nvSpPr>
        <p:spPr>
          <a:xfrm rot="0">
            <a:off x="8987803" y="8226801"/>
            <a:ext cx="5625884" cy="1593049"/>
          </a:xfrm>
          <a:prstGeom prst="rect">
            <a:avLst/>
          </a:prstGeom>
        </p:spPr>
        <p:txBody>
          <a:bodyPr anchor="t" rtlCol="false" tIns="0" lIns="0" bIns="0" rIns="0">
            <a:spAutoFit/>
          </a:bodyPr>
          <a:lstStyle/>
          <a:p>
            <a:pPr algn="l">
              <a:lnSpc>
                <a:spcPts val="3073"/>
              </a:lnSpc>
              <a:spcBef>
                <a:spcPct val="0"/>
              </a:spcBef>
            </a:pPr>
            <a:r>
              <a:rPr lang="en-US" sz="2195">
                <a:solidFill>
                  <a:srgbClr val="FFFFFF"/>
                </a:solidFill>
                <a:latin typeface="Agrandir Wide Bold"/>
                <a:ea typeface="Agrandir Wide Bold"/>
                <a:cs typeface="Agrandir Wide Bold"/>
                <a:sym typeface="Agrandir Wide Bold"/>
              </a:rPr>
              <a:t>Amb. Wilbert D. Merchant BSc, MBA, TCP, CSP, CSI, FRIBM, MSM, NLP, ICLEBL - VI, (MAED), (MSc - ACCA), (PhD)</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E242B"/>
        </a:solidFill>
      </p:bgPr>
    </p:bg>
    <p:spTree>
      <p:nvGrpSpPr>
        <p:cNvPr id="1" name=""/>
        <p:cNvGrpSpPr/>
        <p:nvPr/>
      </p:nvGrpSpPr>
      <p:grpSpPr>
        <a:xfrm>
          <a:off x="0" y="0"/>
          <a:ext cx="0" cy="0"/>
          <a:chOff x="0" y="0"/>
          <a:chExt cx="0" cy="0"/>
        </a:xfrm>
      </p:grpSpPr>
      <p:sp>
        <p:nvSpPr>
          <p:cNvPr name="AutoShape 2" id="2"/>
          <p:cNvSpPr/>
          <p:nvPr/>
        </p:nvSpPr>
        <p:spPr>
          <a:xfrm>
            <a:off x="884974" y="2139190"/>
            <a:ext cx="4339737" cy="0"/>
          </a:xfrm>
          <a:prstGeom prst="line">
            <a:avLst/>
          </a:prstGeom>
          <a:ln cap="rnd" w="38100">
            <a:solidFill>
              <a:srgbClr val="FFFFFF"/>
            </a:solidFill>
            <a:prstDash val="solid"/>
            <a:headEnd type="none" len="sm" w="sm"/>
            <a:tailEnd type="none" len="sm" w="sm"/>
          </a:ln>
        </p:spPr>
      </p:sp>
      <p:sp>
        <p:nvSpPr>
          <p:cNvPr name="Freeform 3" id="3"/>
          <p:cNvSpPr/>
          <p:nvPr/>
        </p:nvSpPr>
        <p:spPr>
          <a:xfrm flipH="false" flipV="false" rot="0">
            <a:off x="6382086" y="105925"/>
            <a:ext cx="1042023" cy="1039292"/>
          </a:xfrm>
          <a:custGeom>
            <a:avLst/>
            <a:gdLst/>
            <a:ahLst/>
            <a:cxnLst/>
            <a:rect r="r" b="b" t="t" l="l"/>
            <a:pathLst>
              <a:path h="1039292" w="1042023">
                <a:moveTo>
                  <a:pt x="0" y="0"/>
                </a:moveTo>
                <a:lnTo>
                  <a:pt x="1042023" y="0"/>
                </a:lnTo>
                <a:lnTo>
                  <a:pt x="1042023" y="1039292"/>
                </a:lnTo>
                <a:lnTo>
                  <a:pt x="0" y="1039292"/>
                </a:lnTo>
                <a:lnTo>
                  <a:pt x="0" y="0"/>
                </a:lnTo>
                <a:close/>
              </a:path>
            </a:pathLst>
          </a:custGeom>
          <a:blipFill>
            <a:blip r:embed="rId2"/>
            <a:stretch>
              <a:fillRect l="-1242" t="-754" r="0" b="-754"/>
            </a:stretch>
          </a:blipFill>
        </p:spPr>
      </p:sp>
      <p:sp>
        <p:nvSpPr>
          <p:cNvPr name="Freeform 4" id="4"/>
          <p:cNvSpPr/>
          <p:nvPr/>
        </p:nvSpPr>
        <p:spPr>
          <a:xfrm flipH="false" flipV="false" rot="0">
            <a:off x="7835573" y="113374"/>
            <a:ext cx="1111188" cy="1111188"/>
          </a:xfrm>
          <a:custGeom>
            <a:avLst/>
            <a:gdLst/>
            <a:ahLst/>
            <a:cxnLst/>
            <a:rect r="r" b="b" t="t" l="l"/>
            <a:pathLst>
              <a:path h="1111188" w="1111188">
                <a:moveTo>
                  <a:pt x="0" y="0"/>
                </a:moveTo>
                <a:lnTo>
                  <a:pt x="1111188" y="0"/>
                </a:lnTo>
                <a:lnTo>
                  <a:pt x="1111188" y="1111187"/>
                </a:lnTo>
                <a:lnTo>
                  <a:pt x="0" y="1111187"/>
                </a:lnTo>
                <a:lnTo>
                  <a:pt x="0" y="0"/>
                </a:lnTo>
                <a:close/>
              </a:path>
            </a:pathLst>
          </a:custGeom>
          <a:blipFill>
            <a:blip r:embed="rId2"/>
            <a:stretch>
              <a:fillRect l="0" t="0" r="0" b="0"/>
            </a:stretch>
          </a:blipFill>
        </p:spPr>
      </p:sp>
      <p:grpSp>
        <p:nvGrpSpPr>
          <p:cNvPr name="Group 5" id="5"/>
          <p:cNvGrpSpPr/>
          <p:nvPr/>
        </p:nvGrpSpPr>
        <p:grpSpPr>
          <a:xfrm rot="0">
            <a:off x="13884306" y="512758"/>
            <a:ext cx="4195872" cy="4018345"/>
            <a:chOff x="0" y="0"/>
            <a:chExt cx="901298" cy="863164"/>
          </a:xfrm>
        </p:grpSpPr>
        <p:sp>
          <p:nvSpPr>
            <p:cNvPr name="Freeform 6" id="6"/>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3"/>
              <a:stretch>
                <a:fillRect l="-4686" t="-10110" r="0" b="-28992"/>
              </a:stretch>
            </a:blipFill>
          </p:spPr>
        </p:sp>
      </p:grpSp>
      <p:sp>
        <p:nvSpPr>
          <p:cNvPr name="Freeform 7" id="7"/>
          <p:cNvSpPr/>
          <p:nvPr/>
        </p:nvSpPr>
        <p:spPr>
          <a:xfrm flipH="false" flipV="false" rot="0">
            <a:off x="2027974" y="397960"/>
            <a:ext cx="824358" cy="271008"/>
          </a:xfrm>
          <a:custGeom>
            <a:avLst/>
            <a:gdLst/>
            <a:ahLst/>
            <a:cxnLst/>
            <a:rect r="r" b="b" t="t" l="l"/>
            <a:pathLst>
              <a:path h="271008" w="824358">
                <a:moveTo>
                  <a:pt x="0" y="0"/>
                </a:moveTo>
                <a:lnTo>
                  <a:pt x="824358" y="0"/>
                </a:lnTo>
                <a:lnTo>
                  <a:pt x="824358" y="271007"/>
                </a:lnTo>
                <a:lnTo>
                  <a:pt x="0" y="2710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645080" y="9558624"/>
            <a:ext cx="824358" cy="271008"/>
          </a:xfrm>
          <a:custGeom>
            <a:avLst/>
            <a:gdLst/>
            <a:ahLst/>
            <a:cxnLst/>
            <a:rect r="r" b="b" t="t" l="l"/>
            <a:pathLst>
              <a:path h="271008" w="824358">
                <a:moveTo>
                  <a:pt x="0" y="0"/>
                </a:moveTo>
                <a:lnTo>
                  <a:pt x="824358" y="0"/>
                </a:lnTo>
                <a:lnTo>
                  <a:pt x="824358" y="271008"/>
                </a:lnTo>
                <a:lnTo>
                  <a:pt x="0" y="2710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14092128" y="5143500"/>
            <a:ext cx="4195872" cy="4018345"/>
            <a:chOff x="0" y="0"/>
            <a:chExt cx="901298" cy="863164"/>
          </a:xfrm>
        </p:grpSpPr>
        <p:sp>
          <p:nvSpPr>
            <p:cNvPr name="Freeform 10" id="10"/>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6"/>
              <a:stretch>
                <a:fillRect l="0" t="-16608" r="-7822" b="-130606"/>
              </a:stretch>
            </a:blipFill>
          </p:spPr>
        </p:sp>
      </p:grpSp>
      <p:grpSp>
        <p:nvGrpSpPr>
          <p:cNvPr name="Group 11" id="11"/>
          <p:cNvGrpSpPr/>
          <p:nvPr/>
        </p:nvGrpSpPr>
        <p:grpSpPr>
          <a:xfrm rot="0">
            <a:off x="8946761" y="550234"/>
            <a:ext cx="4195872" cy="4018345"/>
            <a:chOff x="0" y="0"/>
            <a:chExt cx="901298" cy="863164"/>
          </a:xfrm>
        </p:grpSpPr>
        <p:sp>
          <p:nvSpPr>
            <p:cNvPr name="Freeform 12" id="12"/>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7"/>
              <a:stretch>
                <a:fillRect l="-1394" t="-27350" r="0" b="-13814"/>
              </a:stretch>
            </a:blipFill>
          </p:spPr>
        </p:sp>
      </p:grpSp>
      <p:grpSp>
        <p:nvGrpSpPr>
          <p:cNvPr name="Group 13" id="13"/>
          <p:cNvGrpSpPr/>
          <p:nvPr/>
        </p:nvGrpSpPr>
        <p:grpSpPr>
          <a:xfrm rot="0">
            <a:off x="9151664" y="5143500"/>
            <a:ext cx="4195872" cy="4018345"/>
            <a:chOff x="0" y="0"/>
            <a:chExt cx="901298" cy="863164"/>
          </a:xfrm>
        </p:grpSpPr>
        <p:sp>
          <p:nvSpPr>
            <p:cNvPr name="Freeform 14" id="14"/>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8"/>
              <a:stretch>
                <a:fillRect l="-18098" t="-25682" r="-15579" b="-60428"/>
              </a:stretch>
            </a:blipFill>
          </p:spPr>
        </p:sp>
      </p:grpSp>
      <p:grpSp>
        <p:nvGrpSpPr>
          <p:cNvPr name="Group 15" id="15"/>
          <p:cNvGrpSpPr/>
          <p:nvPr/>
        </p:nvGrpSpPr>
        <p:grpSpPr>
          <a:xfrm rot="0">
            <a:off x="12473472" y="3841651"/>
            <a:ext cx="2271033" cy="1950404"/>
            <a:chOff x="0" y="0"/>
            <a:chExt cx="1005060" cy="863164"/>
          </a:xfrm>
        </p:grpSpPr>
        <p:sp>
          <p:nvSpPr>
            <p:cNvPr name="Freeform 16" id="16"/>
            <p:cNvSpPr/>
            <p:nvPr/>
          </p:nvSpPr>
          <p:spPr>
            <a:xfrm flipH="false" flipV="false" rot="0">
              <a:off x="0" y="0"/>
              <a:ext cx="1005060" cy="863164"/>
            </a:xfrm>
            <a:custGeom>
              <a:avLst/>
              <a:gdLst/>
              <a:ahLst/>
              <a:cxnLst/>
              <a:rect r="r" b="b" t="t" l="l"/>
              <a:pathLst>
                <a:path h="863164" w="1005060">
                  <a:moveTo>
                    <a:pt x="502530" y="0"/>
                  </a:moveTo>
                  <a:cubicBezTo>
                    <a:pt x="224990" y="0"/>
                    <a:pt x="0" y="193226"/>
                    <a:pt x="0" y="431582"/>
                  </a:cubicBezTo>
                  <a:cubicBezTo>
                    <a:pt x="0" y="669938"/>
                    <a:pt x="224990" y="863164"/>
                    <a:pt x="502530" y="863164"/>
                  </a:cubicBezTo>
                  <a:cubicBezTo>
                    <a:pt x="780070" y="863164"/>
                    <a:pt x="1005060" y="669938"/>
                    <a:pt x="1005060" y="431582"/>
                  </a:cubicBezTo>
                  <a:cubicBezTo>
                    <a:pt x="1005060" y="193226"/>
                    <a:pt x="780070" y="0"/>
                    <a:pt x="502530" y="0"/>
                  </a:cubicBezTo>
                  <a:close/>
                </a:path>
              </a:pathLst>
            </a:custGeom>
            <a:blipFill>
              <a:blip r:embed="rId9"/>
              <a:stretch>
                <a:fillRect l="0" t="-35670" r="0" b="-71332"/>
              </a:stretch>
            </a:blipFill>
          </p:spPr>
        </p:sp>
      </p:grpSp>
      <p:sp>
        <p:nvSpPr>
          <p:cNvPr name="TextBox 17" id="17"/>
          <p:cNvSpPr txBox="true"/>
          <p:nvPr/>
        </p:nvSpPr>
        <p:spPr>
          <a:xfrm rot="0">
            <a:off x="122974" y="888042"/>
            <a:ext cx="6321819" cy="1088992"/>
          </a:xfrm>
          <a:prstGeom prst="rect">
            <a:avLst/>
          </a:prstGeom>
        </p:spPr>
        <p:txBody>
          <a:bodyPr anchor="t" rtlCol="false" tIns="0" lIns="0" bIns="0" rIns="0">
            <a:spAutoFit/>
          </a:bodyPr>
          <a:lstStyle/>
          <a:p>
            <a:pPr algn="l">
              <a:lnSpc>
                <a:spcPts val="7699"/>
              </a:lnSpc>
              <a:spcBef>
                <a:spcPct val="0"/>
              </a:spcBef>
            </a:pPr>
            <a:r>
              <a:rPr lang="en-US" sz="5499">
                <a:solidFill>
                  <a:srgbClr val="FFFFFF"/>
                </a:solidFill>
                <a:latin typeface="Agrandir Wide Bold"/>
                <a:ea typeface="Agrandir Wide Bold"/>
                <a:cs typeface="Agrandir Wide Bold"/>
                <a:sym typeface="Agrandir Wide Bold"/>
              </a:rPr>
              <a:t>My Education</a:t>
            </a:r>
          </a:p>
        </p:txBody>
      </p:sp>
      <p:sp>
        <p:nvSpPr>
          <p:cNvPr name="TextBox 18" id="18"/>
          <p:cNvSpPr txBox="true"/>
          <p:nvPr/>
        </p:nvSpPr>
        <p:spPr>
          <a:xfrm rot="0">
            <a:off x="218224" y="4439253"/>
            <a:ext cx="1563110"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2023</a:t>
            </a:r>
          </a:p>
        </p:txBody>
      </p:sp>
      <p:sp>
        <p:nvSpPr>
          <p:cNvPr name="TextBox 19" id="19"/>
          <p:cNvSpPr txBox="true"/>
          <p:nvPr/>
        </p:nvSpPr>
        <p:spPr>
          <a:xfrm rot="0">
            <a:off x="2251165" y="4551707"/>
            <a:ext cx="6442670" cy="768350"/>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MBA-Master In Business Administration: </a:t>
            </a:r>
          </a:p>
          <a:p>
            <a:pPr algn="l">
              <a:lnSpc>
                <a:spcPts val="2800"/>
              </a:lnSpc>
            </a:pPr>
            <a:r>
              <a:rPr lang="en-US" sz="2000">
                <a:solidFill>
                  <a:srgbClr val="FFFFFF"/>
                </a:solidFill>
                <a:latin typeface="Mont Bold"/>
                <a:ea typeface="Mont Bold"/>
                <a:cs typeface="Mont Bold"/>
                <a:sym typeface="Mont Bold"/>
              </a:rPr>
              <a:t>Major Strategy Management </a:t>
            </a:r>
          </a:p>
        </p:txBody>
      </p:sp>
      <p:sp>
        <p:nvSpPr>
          <p:cNvPr name="TextBox 20" id="20"/>
          <p:cNvSpPr txBox="true"/>
          <p:nvPr/>
        </p:nvSpPr>
        <p:spPr>
          <a:xfrm rot="0">
            <a:off x="2251165" y="5291482"/>
            <a:ext cx="6155909"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Philippine Christian University </a:t>
            </a:r>
          </a:p>
        </p:txBody>
      </p:sp>
      <p:sp>
        <p:nvSpPr>
          <p:cNvPr name="TextBox 21" id="21"/>
          <p:cNvSpPr txBox="true"/>
          <p:nvPr/>
        </p:nvSpPr>
        <p:spPr>
          <a:xfrm rot="0">
            <a:off x="218224" y="6081742"/>
            <a:ext cx="1648717"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2022</a:t>
            </a:r>
          </a:p>
        </p:txBody>
      </p:sp>
      <p:sp>
        <p:nvSpPr>
          <p:cNvPr name="TextBox 22" id="22"/>
          <p:cNvSpPr txBox="true"/>
          <p:nvPr/>
        </p:nvSpPr>
        <p:spPr>
          <a:xfrm rot="0">
            <a:off x="2251165" y="6167467"/>
            <a:ext cx="5434486"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Diplomat - Professional Education</a:t>
            </a:r>
          </a:p>
        </p:txBody>
      </p:sp>
      <p:sp>
        <p:nvSpPr>
          <p:cNvPr name="TextBox 23" id="23"/>
          <p:cNvSpPr txBox="true"/>
          <p:nvPr/>
        </p:nvSpPr>
        <p:spPr>
          <a:xfrm rot="0">
            <a:off x="2251165" y="6551888"/>
            <a:ext cx="6155909"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Mary the Queen College of Quezon City</a:t>
            </a:r>
          </a:p>
        </p:txBody>
      </p:sp>
      <p:sp>
        <p:nvSpPr>
          <p:cNvPr name="TextBox 24" id="24"/>
          <p:cNvSpPr txBox="true"/>
          <p:nvPr/>
        </p:nvSpPr>
        <p:spPr>
          <a:xfrm rot="0">
            <a:off x="218224" y="3393853"/>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25" id="25"/>
          <p:cNvSpPr txBox="true"/>
          <p:nvPr/>
        </p:nvSpPr>
        <p:spPr>
          <a:xfrm rot="0">
            <a:off x="2251165" y="3479578"/>
            <a:ext cx="5434486"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EXECUTIVE BUSINESS LEADER (ICLEBL - VI)</a:t>
            </a:r>
          </a:p>
        </p:txBody>
      </p:sp>
      <p:sp>
        <p:nvSpPr>
          <p:cNvPr name="TextBox 26" id="26"/>
          <p:cNvSpPr txBox="true"/>
          <p:nvPr/>
        </p:nvSpPr>
        <p:spPr>
          <a:xfrm rot="0">
            <a:off x="2251165" y="3863999"/>
            <a:ext cx="6627547"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Royal Institute of Business Management  Singapore</a:t>
            </a:r>
          </a:p>
        </p:txBody>
      </p:sp>
      <p:sp>
        <p:nvSpPr>
          <p:cNvPr name="TextBox 27" id="27"/>
          <p:cNvSpPr txBox="true"/>
          <p:nvPr/>
        </p:nvSpPr>
        <p:spPr>
          <a:xfrm rot="0">
            <a:off x="15537199" y="80097"/>
            <a:ext cx="2372309" cy="498475"/>
          </a:xfrm>
          <a:prstGeom prst="rect">
            <a:avLst/>
          </a:prstGeom>
        </p:spPr>
        <p:txBody>
          <a:bodyPr anchor="t" rtlCol="false" tIns="0" lIns="0" bIns="0" rIns="0">
            <a:spAutoFit/>
          </a:bodyPr>
          <a:lstStyle/>
          <a:p>
            <a:pPr algn="r">
              <a:lnSpc>
                <a:spcPts val="3499"/>
              </a:lnSpc>
              <a:spcBef>
                <a:spcPct val="0"/>
              </a:spcBef>
            </a:pPr>
            <a:r>
              <a:rPr lang="en-US" sz="2499">
                <a:solidFill>
                  <a:srgbClr val="FFFFFF"/>
                </a:solidFill>
                <a:latin typeface="Mont Bold"/>
                <a:ea typeface="Mont Bold"/>
                <a:cs typeface="Mont Bold"/>
                <a:sym typeface="Mont Bold"/>
              </a:rPr>
              <a:t>Portfolio </a:t>
            </a:r>
          </a:p>
        </p:txBody>
      </p:sp>
      <p:sp>
        <p:nvSpPr>
          <p:cNvPr name="TextBox 28" id="28"/>
          <p:cNvSpPr txBox="true"/>
          <p:nvPr/>
        </p:nvSpPr>
        <p:spPr>
          <a:xfrm rot="0">
            <a:off x="218224" y="7437399"/>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2013</a:t>
            </a:r>
          </a:p>
        </p:txBody>
      </p:sp>
      <p:sp>
        <p:nvSpPr>
          <p:cNvPr name="TextBox 29" id="29"/>
          <p:cNvSpPr txBox="true"/>
          <p:nvPr/>
        </p:nvSpPr>
        <p:spPr>
          <a:xfrm rot="0">
            <a:off x="2251165" y="7523124"/>
            <a:ext cx="6220695"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BSc-Bachelor of Science: Public Administration </a:t>
            </a:r>
          </a:p>
        </p:txBody>
      </p:sp>
      <p:sp>
        <p:nvSpPr>
          <p:cNvPr name="TextBox 30" id="30"/>
          <p:cNvSpPr txBox="true"/>
          <p:nvPr/>
        </p:nvSpPr>
        <p:spPr>
          <a:xfrm rot="0">
            <a:off x="2251165" y="7907544"/>
            <a:ext cx="6155909"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African Methodist Episcopal Zion University </a:t>
            </a:r>
          </a:p>
        </p:txBody>
      </p:sp>
      <p:sp>
        <p:nvSpPr>
          <p:cNvPr name="TextBox 31" id="31"/>
          <p:cNvSpPr txBox="true"/>
          <p:nvPr/>
        </p:nvSpPr>
        <p:spPr>
          <a:xfrm rot="0">
            <a:off x="218224" y="8675894"/>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2023-</a:t>
            </a:r>
          </a:p>
        </p:txBody>
      </p:sp>
      <p:sp>
        <p:nvSpPr>
          <p:cNvPr name="TextBox 32" id="32"/>
          <p:cNvSpPr txBox="true"/>
          <p:nvPr/>
        </p:nvSpPr>
        <p:spPr>
          <a:xfrm rot="0">
            <a:off x="2251165" y="8685419"/>
            <a:ext cx="7183141" cy="768350"/>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Ph.D.  Doctor of Philosophy in Business Management: Major: Strategy Management</a:t>
            </a:r>
          </a:p>
        </p:txBody>
      </p:sp>
      <p:sp>
        <p:nvSpPr>
          <p:cNvPr name="TextBox 33" id="33"/>
          <p:cNvSpPr txBox="true"/>
          <p:nvPr/>
        </p:nvSpPr>
        <p:spPr>
          <a:xfrm rot="0">
            <a:off x="2242006" y="9431790"/>
            <a:ext cx="6155909"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Philippine Christian University</a:t>
            </a:r>
          </a:p>
        </p:txBody>
      </p:sp>
      <p:sp>
        <p:nvSpPr>
          <p:cNvPr name="TextBox 34" id="34"/>
          <p:cNvSpPr txBox="true"/>
          <p:nvPr/>
        </p:nvSpPr>
        <p:spPr>
          <a:xfrm rot="0">
            <a:off x="218224" y="2174408"/>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35" id="35"/>
          <p:cNvSpPr txBox="true"/>
          <p:nvPr/>
        </p:nvSpPr>
        <p:spPr>
          <a:xfrm rot="0">
            <a:off x="2251165" y="2260133"/>
            <a:ext cx="5434486"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MSM - Master In Security Management</a:t>
            </a:r>
          </a:p>
        </p:txBody>
      </p:sp>
      <p:sp>
        <p:nvSpPr>
          <p:cNvPr name="TextBox 36" id="36"/>
          <p:cNvSpPr txBox="true"/>
          <p:nvPr/>
        </p:nvSpPr>
        <p:spPr>
          <a:xfrm rot="0">
            <a:off x="2251165" y="2644554"/>
            <a:ext cx="6627547"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Philippine Society for Industrial Security Inc.</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E242B"/>
        </a:solidFill>
      </p:bgPr>
    </p:bg>
    <p:spTree>
      <p:nvGrpSpPr>
        <p:cNvPr id="1" name=""/>
        <p:cNvGrpSpPr/>
        <p:nvPr/>
      </p:nvGrpSpPr>
      <p:grpSpPr>
        <a:xfrm>
          <a:off x="0" y="0"/>
          <a:ext cx="0" cy="0"/>
          <a:chOff x="0" y="0"/>
          <a:chExt cx="0" cy="0"/>
        </a:xfrm>
      </p:grpSpPr>
      <p:sp>
        <p:nvSpPr>
          <p:cNvPr name="AutoShape 2" id="2"/>
          <p:cNvSpPr/>
          <p:nvPr/>
        </p:nvSpPr>
        <p:spPr>
          <a:xfrm>
            <a:off x="884974" y="2139190"/>
            <a:ext cx="4339737" cy="0"/>
          </a:xfrm>
          <a:prstGeom prst="line">
            <a:avLst/>
          </a:prstGeom>
          <a:ln cap="rnd" w="38100">
            <a:solidFill>
              <a:srgbClr val="FFFFFF"/>
            </a:solidFill>
            <a:prstDash val="solid"/>
            <a:headEnd type="none" len="sm" w="sm"/>
            <a:tailEnd type="none" len="sm" w="sm"/>
          </a:ln>
        </p:spPr>
      </p:sp>
      <p:sp>
        <p:nvSpPr>
          <p:cNvPr name="Freeform 3" id="3"/>
          <p:cNvSpPr/>
          <p:nvPr/>
        </p:nvSpPr>
        <p:spPr>
          <a:xfrm flipH="false" flipV="false" rot="0">
            <a:off x="6382086" y="105925"/>
            <a:ext cx="1042023" cy="1039292"/>
          </a:xfrm>
          <a:custGeom>
            <a:avLst/>
            <a:gdLst/>
            <a:ahLst/>
            <a:cxnLst/>
            <a:rect r="r" b="b" t="t" l="l"/>
            <a:pathLst>
              <a:path h="1039292" w="1042023">
                <a:moveTo>
                  <a:pt x="0" y="0"/>
                </a:moveTo>
                <a:lnTo>
                  <a:pt x="1042023" y="0"/>
                </a:lnTo>
                <a:lnTo>
                  <a:pt x="1042023" y="1039292"/>
                </a:lnTo>
                <a:lnTo>
                  <a:pt x="0" y="1039292"/>
                </a:lnTo>
                <a:lnTo>
                  <a:pt x="0" y="0"/>
                </a:lnTo>
                <a:close/>
              </a:path>
            </a:pathLst>
          </a:custGeom>
          <a:blipFill>
            <a:blip r:embed="rId2"/>
            <a:stretch>
              <a:fillRect l="-1242" t="-754" r="0" b="-754"/>
            </a:stretch>
          </a:blipFill>
        </p:spPr>
      </p:sp>
      <p:sp>
        <p:nvSpPr>
          <p:cNvPr name="Freeform 4" id="4"/>
          <p:cNvSpPr/>
          <p:nvPr/>
        </p:nvSpPr>
        <p:spPr>
          <a:xfrm flipH="false" flipV="false" rot="0">
            <a:off x="7835573" y="113374"/>
            <a:ext cx="1111188" cy="1111188"/>
          </a:xfrm>
          <a:custGeom>
            <a:avLst/>
            <a:gdLst/>
            <a:ahLst/>
            <a:cxnLst/>
            <a:rect r="r" b="b" t="t" l="l"/>
            <a:pathLst>
              <a:path h="1111188" w="1111188">
                <a:moveTo>
                  <a:pt x="0" y="0"/>
                </a:moveTo>
                <a:lnTo>
                  <a:pt x="1111188" y="0"/>
                </a:lnTo>
                <a:lnTo>
                  <a:pt x="1111188" y="1111187"/>
                </a:lnTo>
                <a:lnTo>
                  <a:pt x="0" y="1111187"/>
                </a:lnTo>
                <a:lnTo>
                  <a:pt x="0" y="0"/>
                </a:lnTo>
                <a:close/>
              </a:path>
            </a:pathLst>
          </a:custGeom>
          <a:blipFill>
            <a:blip r:embed="rId2"/>
            <a:stretch>
              <a:fillRect l="0" t="0" r="0" b="0"/>
            </a:stretch>
          </a:blipFill>
        </p:spPr>
      </p:sp>
      <p:grpSp>
        <p:nvGrpSpPr>
          <p:cNvPr name="Group 5" id="5"/>
          <p:cNvGrpSpPr/>
          <p:nvPr/>
        </p:nvGrpSpPr>
        <p:grpSpPr>
          <a:xfrm rot="0">
            <a:off x="13884306" y="512758"/>
            <a:ext cx="4195872" cy="4018345"/>
            <a:chOff x="0" y="0"/>
            <a:chExt cx="901298" cy="863164"/>
          </a:xfrm>
        </p:grpSpPr>
        <p:sp>
          <p:nvSpPr>
            <p:cNvPr name="Freeform 6" id="6"/>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3"/>
              <a:stretch>
                <a:fillRect l="0" t="-38087" r="-25214" b="-94350"/>
              </a:stretch>
            </a:blipFill>
          </p:spPr>
        </p:sp>
      </p:grpSp>
      <p:sp>
        <p:nvSpPr>
          <p:cNvPr name="Freeform 7" id="7"/>
          <p:cNvSpPr/>
          <p:nvPr/>
        </p:nvSpPr>
        <p:spPr>
          <a:xfrm flipH="false" flipV="false" rot="0">
            <a:off x="2027974" y="397960"/>
            <a:ext cx="824358" cy="271008"/>
          </a:xfrm>
          <a:custGeom>
            <a:avLst/>
            <a:gdLst/>
            <a:ahLst/>
            <a:cxnLst/>
            <a:rect r="r" b="b" t="t" l="l"/>
            <a:pathLst>
              <a:path h="271008" w="824358">
                <a:moveTo>
                  <a:pt x="0" y="0"/>
                </a:moveTo>
                <a:lnTo>
                  <a:pt x="824358" y="0"/>
                </a:lnTo>
                <a:lnTo>
                  <a:pt x="824358" y="271007"/>
                </a:lnTo>
                <a:lnTo>
                  <a:pt x="0" y="2710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645080" y="9558624"/>
            <a:ext cx="824358" cy="271008"/>
          </a:xfrm>
          <a:custGeom>
            <a:avLst/>
            <a:gdLst/>
            <a:ahLst/>
            <a:cxnLst/>
            <a:rect r="r" b="b" t="t" l="l"/>
            <a:pathLst>
              <a:path h="271008" w="824358">
                <a:moveTo>
                  <a:pt x="0" y="0"/>
                </a:moveTo>
                <a:lnTo>
                  <a:pt x="824358" y="0"/>
                </a:lnTo>
                <a:lnTo>
                  <a:pt x="824358" y="271008"/>
                </a:lnTo>
                <a:lnTo>
                  <a:pt x="0" y="2710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14092128" y="5143500"/>
            <a:ext cx="4195872" cy="4018345"/>
            <a:chOff x="0" y="0"/>
            <a:chExt cx="901298" cy="863164"/>
          </a:xfrm>
        </p:grpSpPr>
        <p:sp>
          <p:nvSpPr>
            <p:cNvPr name="Freeform 10" id="10"/>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6"/>
              <a:stretch>
                <a:fillRect l="-12791" t="-17079" r="0" b="-36028"/>
              </a:stretch>
            </a:blipFill>
          </p:spPr>
        </p:sp>
      </p:grpSp>
      <p:grpSp>
        <p:nvGrpSpPr>
          <p:cNvPr name="Group 11" id="11"/>
          <p:cNvGrpSpPr/>
          <p:nvPr/>
        </p:nvGrpSpPr>
        <p:grpSpPr>
          <a:xfrm rot="0">
            <a:off x="8946761" y="550234"/>
            <a:ext cx="4195872" cy="4018345"/>
            <a:chOff x="0" y="0"/>
            <a:chExt cx="901298" cy="863164"/>
          </a:xfrm>
        </p:grpSpPr>
        <p:sp>
          <p:nvSpPr>
            <p:cNvPr name="Freeform 12" id="12"/>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7"/>
              <a:stretch>
                <a:fillRect l="0" t="-39716" r="0" b="-45915"/>
              </a:stretch>
            </a:blipFill>
          </p:spPr>
        </p:sp>
      </p:grpSp>
      <p:grpSp>
        <p:nvGrpSpPr>
          <p:cNvPr name="Group 13" id="13"/>
          <p:cNvGrpSpPr/>
          <p:nvPr/>
        </p:nvGrpSpPr>
        <p:grpSpPr>
          <a:xfrm rot="0">
            <a:off x="9151664" y="5143500"/>
            <a:ext cx="4195872" cy="4018345"/>
            <a:chOff x="0" y="0"/>
            <a:chExt cx="901298" cy="863164"/>
          </a:xfrm>
        </p:grpSpPr>
        <p:sp>
          <p:nvSpPr>
            <p:cNvPr name="Freeform 14" id="14"/>
            <p:cNvSpPr/>
            <p:nvPr/>
          </p:nvSpPr>
          <p:spPr>
            <a:xfrm flipH="false" flipV="false" rot="0">
              <a:off x="0" y="0"/>
              <a:ext cx="901298" cy="863164"/>
            </a:xfrm>
            <a:custGeom>
              <a:avLst/>
              <a:gdLst/>
              <a:ahLst/>
              <a:cxnLst/>
              <a:rect r="r" b="b" t="t" l="l"/>
              <a:pathLst>
                <a:path h="863164" w="901298">
                  <a:moveTo>
                    <a:pt x="450649" y="0"/>
                  </a:moveTo>
                  <a:cubicBezTo>
                    <a:pt x="201762" y="0"/>
                    <a:pt x="0" y="193226"/>
                    <a:pt x="0" y="431582"/>
                  </a:cubicBezTo>
                  <a:cubicBezTo>
                    <a:pt x="0" y="669938"/>
                    <a:pt x="201762" y="863164"/>
                    <a:pt x="450649" y="863164"/>
                  </a:cubicBezTo>
                  <a:cubicBezTo>
                    <a:pt x="699535" y="863164"/>
                    <a:pt x="901298" y="669938"/>
                    <a:pt x="901298" y="431582"/>
                  </a:cubicBezTo>
                  <a:cubicBezTo>
                    <a:pt x="901298" y="193226"/>
                    <a:pt x="699535" y="0"/>
                    <a:pt x="450649" y="0"/>
                  </a:cubicBezTo>
                  <a:close/>
                </a:path>
              </a:pathLst>
            </a:custGeom>
            <a:blipFill>
              <a:blip r:embed="rId8"/>
              <a:stretch>
                <a:fillRect l="0" t="-67075" r="0" b="-18555"/>
              </a:stretch>
            </a:blipFill>
          </p:spPr>
        </p:sp>
      </p:grpSp>
      <p:grpSp>
        <p:nvGrpSpPr>
          <p:cNvPr name="Group 15" id="15"/>
          <p:cNvGrpSpPr/>
          <p:nvPr/>
        </p:nvGrpSpPr>
        <p:grpSpPr>
          <a:xfrm rot="0">
            <a:off x="12473472" y="3841651"/>
            <a:ext cx="2271033" cy="1950404"/>
            <a:chOff x="0" y="0"/>
            <a:chExt cx="1005060" cy="863164"/>
          </a:xfrm>
        </p:grpSpPr>
        <p:sp>
          <p:nvSpPr>
            <p:cNvPr name="Freeform 16" id="16"/>
            <p:cNvSpPr/>
            <p:nvPr/>
          </p:nvSpPr>
          <p:spPr>
            <a:xfrm flipH="false" flipV="false" rot="0">
              <a:off x="0" y="0"/>
              <a:ext cx="1005060" cy="863164"/>
            </a:xfrm>
            <a:custGeom>
              <a:avLst/>
              <a:gdLst/>
              <a:ahLst/>
              <a:cxnLst/>
              <a:rect r="r" b="b" t="t" l="l"/>
              <a:pathLst>
                <a:path h="863164" w="1005060">
                  <a:moveTo>
                    <a:pt x="502530" y="0"/>
                  </a:moveTo>
                  <a:cubicBezTo>
                    <a:pt x="224990" y="0"/>
                    <a:pt x="0" y="193226"/>
                    <a:pt x="0" y="431582"/>
                  </a:cubicBezTo>
                  <a:cubicBezTo>
                    <a:pt x="0" y="669938"/>
                    <a:pt x="224990" y="863164"/>
                    <a:pt x="502530" y="863164"/>
                  </a:cubicBezTo>
                  <a:cubicBezTo>
                    <a:pt x="780070" y="863164"/>
                    <a:pt x="1005060" y="669938"/>
                    <a:pt x="1005060" y="431582"/>
                  </a:cubicBezTo>
                  <a:cubicBezTo>
                    <a:pt x="1005060" y="193226"/>
                    <a:pt x="780070" y="0"/>
                    <a:pt x="502530" y="0"/>
                  </a:cubicBezTo>
                  <a:close/>
                </a:path>
              </a:pathLst>
            </a:custGeom>
            <a:blipFill>
              <a:blip r:embed="rId9"/>
              <a:stretch>
                <a:fillRect l="-10674" t="-18922" r="0" b="-110037"/>
              </a:stretch>
            </a:blipFill>
          </p:spPr>
        </p:sp>
      </p:grpSp>
      <p:sp>
        <p:nvSpPr>
          <p:cNvPr name="TextBox 17" id="17"/>
          <p:cNvSpPr txBox="true"/>
          <p:nvPr/>
        </p:nvSpPr>
        <p:spPr>
          <a:xfrm rot="0">
            <a:off x="122974" y="1021392"/>
            <a:ext cx="6321819" cy="498473"/>
          </a:xfrm>
          <a:prstGeom prst="rect">
            <a:avLst/>
          </a:prstGeom>
        </p:spPr>
        <p:txBody>
          <a:bodyPr anchor="t" rtlCol="false" tIns="0" lIns="0" bIns="0" rIns="0">
            <a:spAutoFit/>
          </a:bodyPr>
          <a:lstStyle/>
          <a:p>
            <a:pPr algn="l">
              <a:lnSpc>
                <a:spcPts val="3500"/>
              </a:lnSpc>
              <a:spcBef>
                <a:spcPct val="0"/>
              </a:spcBef>
            </a:pPr>
            <a:r>
              <a:rPr lang="en-US" sz="2500">
                <a:solidFill>
                  <a:srgbClr val="FFFFFF"/>
                </a:solidFill>
                <a:latin typeface="Agrandir Wide Bold"/>
                <a:ea typeface="Agrandir Wide Bold"/>
                <a:cs typeface="Agrandir Wide Bold"/>
                <a:sym typeface="Agrandir Wide Bold"/>
              </a:rPr>
              <a:t>My Education/Certification</a:t>
            </a:r>
          </a:p>
        </p:txBody>
      </p:sp>
      <p:sp>
        <p:nvSpPr>
          <p:cNvPr name="TextBox 18" id="18"/>
          <p:cNvSpPr txBox="true"/>
          <p:nvPr/>
        </p:nvSpPr>
        <p:spPr>
          <a:xfrm rot="0">
            <a:off x="218224" y="4439253"/>
            <a:ext cx="1563110"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19" id="19"/>
          <p:cNvSpPr txBox="true"/>
          <p:nvPr/>
        </p:nvSpPr>
        <p:spPr>
          <a:xfrm rot="0">
            <a:off x="2251165" y="4551707"/>
            <a:ext cx="6442670"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CERTIFIED SECURITY INVESTIGATOR (CSI)</a:t>
            </a:r>
          </a:p>
        </p:txBody>
      </p:sp>
      <p:sp>
        <p:nvSpPr>
          <p:cNvPr name="TextBox 20" id="20"/>
          <p:cNvSpPr txBox="true"/>
          <p:nvPr/>
        </p:nvSpPr>
        <p:spPr>
          <a:xfrm rot="0">
            <a:off x="2251165" y="5046693"/>
            <a:ext cx="6155909" cy="288289"/>
          </a:xfrm>
          <a:prstGeom prst="rect">
            <a:avLst/>
          </a:prstGeom>
        </p:spPr>
        <p:txBody>
          <a:bodyPr anchor="t" rtlCol="false" tIns="0" lIns="0" bIns="0" rIns="0">
            <a:spAutoFit/>
          </a:bodyPr>
          <a:lstStyle/>
          <a:p>
            <a:pPr algn="just">
              <a:lnSpc>
                <a:spcPts val="1960"/>
              </a:lnSpc>
            </a:pPr>
            <a:r>
              <a:rPr lang="en-US" sz="1400">
                <a:solidFill>
                  <a:srgbClr val="FFFFFF"/>
                </a:solidFill>
                <a:latin typeface="Mont Italics"/>
                <a:ea typeface="Mont Italics"/>
                <a:cs typeface="Mont Italics"/>
                <a:sym typeface="Mont Italics"/>
              </a:rPr>
              <a:t>PHILIPPINE SOCIETY for INDUSTRIAL SECURITY INTERNATIONAL, Inc.</a:t>
            </a:r>
          </a:p>
        </p:txBody>
      </p:sp>
      <p:sp>
        <p:nvSpPr>
          <p:cNvPr name="TextBox 21" id="21"/>
          <p:cNvSpPr txBox="true"/>
          <p:nvPr/>
        </p:nvSpPr>
        <p:spPr>
          <a:xfrm rot="0">
            <a:off x="218224" y="5506432"/>
            <a:ext cx="1648717"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22" id="22"/>
          <p:cNvSpPr txBox="true"/>
          <p:nvPr/>
        </p:nvSpPr>
        <p:spPr>
          <a:xfrm rot="0">
            <a:off x="2251165" y="5592157"/>
            <a:ext cx="5434486"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Certificate In Presentation Skills</a:t>
            </a:r>
          </a:p>
        </p:txBody>
      </p:sp>
      <p:sp>
        <p:nvSpPr>
          <p:cNvPr name="TextBox 23" id="23"/>
          <p:cNvSpPr txBox="true"/>
          <p:nvPr/>
        </p:nvSpPr>
        <p:spPr>
          <a:xfrm rot="0">
            <a:off x="2251165" y="6014678"/>
            <a:ext cx="6155909" cy="288289"/>
          </a:xfrm>
          <a:prstGeom prst="rect">
            <a:avLst/>
          </a:prstGeom>
        </p:spPr>
        <p:txBody>
          <a:bodyPr anchor="t" rtlCol="false" tIns="0" lIns="0" bIns="0" rIns="0">
            <a:spAutoFit/>
          </a:bodyPr>
          <a:lstStyle/>
          <a:p>
            <a:pPr algn="just">
              <a:lnSpc>
                <a:spcPts val="1960"/>
              </a:lnSpc>
            </a:pPr>
            <a:r>
              <a:rPr lang="en-US" sz="1400">
                <a:solidFill>
                  <a:srgbClr val="FFFFFF"/>
                </a:solidFill>
                <a:latin typeface="Mont Italics"/>
                <a:ea typeface="Mont Italics"/>
                <a:cs typeface="Mont Italics"/>
                <a:sym typeface="Mont Italics"/>
              </a:rPr>
              <a:t>ASIAN INSTITUTE OF HOSPITALITY MANAGEMENT (AIHM) &amp; LES ROCHES</a:t>
            </a:r>
          </a:p>
        </p:txBody>
      </p:sp>
      <p:sp>
        <p:nvSpPr>
          <p:cNvPr name="TextBox 24" id="24"/>
          <p:cNvSpPr txBox="true"/>
          <p:nvPr/>
        </p:nvSpPr>
        <p:spPr>
          <a:xfrm rot="0">
            <a:off x="218224" y="3489103"/>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2023</a:t>
            </a:r>
          </a:p>
        </p:txBody>
      </p:sp>
      <p:sp>
        <p:nvSpPr>
          <p:cNvPr name="TextBox 25" id="25"/>
          <p:cNvSpPr txBox="true"/>
          <p:nvPr/>
        </p:nvSpPr>
        <p:spPr>
          <a:xfrm rot="0">
            <a:off x="2251165" y="3574828"/>
            <a:ext cx="5434486" cy="415925"/>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CERTIFIED SECURITY PROFESSIONAL (CSP)</a:t>
            </a:r>
          </a:p>
        </p:txBody>
      </p:sp>
      <p:sp>
        <p:nvSpPr>
          <p:cNvPr name="TextBox 26" id="26"/>
          <p:cNvSpPr txBox="true"/>
          <p:nvPr/>
        </p:nvSpPr>
        <p:spPr>
          <a:xfrm rot="0">
            <a:off x="2251165" y="3978299"/>
            <a:ext cx="6627547" cy="323849"/>
          </a:xfrm>
          <a:prstGeom prst="rect">
            <a:avLst/>
          </a:prstGeom>
        </p:spPr>
        <p:txBody>
          <a:bodyPr anchor="t" rtlCol="false" tIns="0" lIns="0" bIns="0" rIns="0">
            <a:spAutoFit/>
          </a:bodyPr>
          <a:lstStyle/>
          <a:p>
            <a:pPr algn="just">
              <a:lnSpc>
                <a:spcPts val="2100"/>
              </a:lnSpc>
            </a:pPr>
            <a:r>
              <a:rPr lang="en-US" sz="1500">
                <a:solidFill>
                  <a:srgbClr val="FFFFFF"/>
                </a:solidFill>
                <a:latin typeface="Mont Italics"/>
                <a:ea typeface="Mont Italics"/>
                <a:cs typeface="Mont Italics"/>
                <a:sym typeface="Mont Italics"/>
              </a:rPr>
              <a:t>PHILIPPINE SOCIETY for INDUSTRIAL SECURITY INTERNATIONAL, Inc.</a:t>
            </a:r>
          </a:p>
        </p:txBody>
      </p:sp>
      <p:sp>
        <p:nvSpPr>
          <p:cNvPr name="TextBox 27" id="27"/>
          <p:cNvSpPr txBox="true"/>
          <p:nvPr/>
        </p:nvSpPr>
        <p:spPr>
          <a:xfrm rot="0">
            <a:off x="15537199" y="80097"/>
            <a:ext cx="2372309" cy="498475"/>
          </a:xfrm>
          <a:prstGeom prst="rect">
            <a:avLst/>
          </a:prstGeom>
        </p:spPr>
        <p:txBody>
          <a:bodyPr anchor="t" rtlCol="false" tIns="0" lIns="0" bIns="0" rIns="0">
            <a:spAutoFit/>
          </a:bodyPr>
          <a:lstStyle/>
          <a:p>
            <a:pPr algn="r">
              <a:lnSpc>
                <a:spcPts val="3499"/>
              </a:lnSpc>
              <a:spcBef>
                <a:spcPct val="0"/>
              </a:spcBef>
            </a:pPr>
            <a:r>
              <a:rPr lang="en-US" sz="2499">
                <a:solidFill>
                  <a:srgbClr val="FFFFFF"/>
                </a:solidFill>
                <a:latin typeface="Mont Bold"/>
                <a:ea typeface="Mont Bold"/>
                <a:cs typeface="Mont Bold"/>
                <a:sym typeface="Mont Bold"/>
              </a:rPr>
              <a:t>Portfolio </a:t>
            </a:r>
          </a:p>
        </p:txBody>
      </p:sp>
      <p:sp>
        <p:nvSpPr>
          <p:cNvPr name="TextBox 28" id="28"/>
          <p:cNvSpPr txBox="true"/>
          <p:nvPr/>
        </p:nvSpPr>
        <p:spPr>
          <a:xfrm rot="0">
            <a:off x="218224" y="6385907"/>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29" id="29"/>
          <p:cNvSpPr txBox="true"/>
          <p:nvPr/>
        </p:nvSpPr>
        <p:spPr>
          <a:xfrm rot="0">
            <a:off x="2251165" y="6490682"/>
            <a:ext cx="9218274" cy="363855"/>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Neuro-Linguistic Programming (NLP) Practitioner Certificate</a:t>
            </a:r>
          </a:p>
        </p:txBody>
      </p:sp>
      <p:sp>
        <p:nvSpPr>
          <p:cNvPr name="TextBox 30" id="30"/>
          <p:cNvSpPr txBox="true"/>
          <p:nvPr/>
        </p:nvSpPr>
        <p:spPr>
          <a:xfrm rot="0">
            <a:off x="2251165" y="6875102"/>
            <a:ext cx="6155909" cy="347345"/>
          </a:xfrm>
          <a:prstGeom prst="rect">
            <a:avLst/>
          </a:prstGeom>
        </p:spPr>
        <p:txBody>
          <a:bodyPr anchor="t" rtlCol="false" tIns="0" lIns="0" bIns="0" rIns="0">
            <a:spAutoFit/>
          </a:bodyPr>
          <a:lstStyle/>
          <a:p>
            <a:pPr algn="just">
              <a:lnSpc>
                <a:spcPts val="2380"/>
              </a:lnSpc>
            </a:pPr>
            <a:r>
              <a:rPr lang="en-US" sz="1700">
                <a:solidFill>
                  <a:srgbClr val="FFFFFF"/>
                </a:solidFill>
                <a:latin typeface="Mont Italics"/>
                <a:ea typeface="Mont Italics"/>
                <a:cs typeface="Mont Italics"/>
                <a:sym typeface="Mont Italics"/>
              </a:rPr>
              <a:t>The Association for Neuro Linguistic Programming</a:t>
            </a:r>
          </a:p>
        </p:txBody>
      </p:sp>
      <p:sp>
        <p:nvSpPr>
          <p:cNvPr name="TextBox 31" id="31"/>
          <p:cNvSpPr txBox="true"/>
          <p:nvPr/>
        </p:nvSpPr>
        <p:spPr>
          <a:xfrm rot="0">
            <a:off x="218224" y="7336747"/>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32" id="32"/>
          <p:cNvSpPr txBox="true"/>
          <p:nvPr/>
        </p:nvSpPr>
        <p:spPr>
          <a:xfrm rot="0">
            <a:off x="2251165" y="7346272"/>
            <a:ext cx="7183141" cy="768350"/>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CERTIFICATE OF RECOGNITION</a:t>
            </a:r>
          </a:p>
          <a:p>
            <a:pPr algn="l">
              <a:lnSpc>
                <a:spcPts val="2800"/>
              </a:lnSpc>
            </a:pPr>
          </a:p>
        </p:txBody>
      </p:sp>
      <p:sp>
        <p:nvSpPr>
          <p:cNvPr name="TextBox 33" id="33"/>
          <p:cNvSpPr txBox="true"/>
          <p:nvPr/>
        </p:nvSpPr>
        <p:spPr>
          <a:xfrm rot="0">
            <a:off x="2242006" y="7752672"/>
            <a:ext cx="6307508" cy="288289"/>
          </a:xfrm>
          <a:prstGeom prst="rect">
            <a:avLst/>
          </a:prstGeom>
        </p:spPr>
        <p:txBody>
          <a:bodyPr anchor="t" rtlCol="false" tIns="0" lIns="0" bIns="0" rIns="0">
            <a:spAutoFit/>
          </a:bodyPr>
          <a:lstStyle/>
          <a:p>
            <a:pPr algn="just">
              <a:lnSpc>
                <a:spcPts val="1960"/>
              </a:lnSpc>
            </a:pPr>
            <a:r>
              <a:rPr lang="en-US" sz="1400">
                <a:solidFill>
                  <a:srgbClr val="FFFFFF"/>
                </a:solidFill>
                <a:latin typeface="Mont Italics"/>
                <a:ea typeface="Mont Italics"/>
                <a:cs typeface="Mont Italics"/>
                <a:sym typeface="Mont Italics"/>
              </a:rPr>
              <a:t>INTERNATIONAL CROSS CULTURAL AND PROFESSIONAL DEVELOPMENT  </a:t>
            </a:r>
          </a:p>
        </p:txBody>
      </p:sp>
      <p:sp>
        <p:nvSpPr>
          <p:cNvPr name="TextBox 34" id="34"/>
          <p:cNvSpPr txBox="true"/>
          <p:nvPr/>
        </p:nvSpPr>
        <p:spPr>
          <a:xfrm rot="0">
            <a:off x="218224" y="2174408"/>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2023-</a:t>
            </a:r>
          </a:p>
        </p:txBody>
      </p:sp>
      <p:sp>
        <p:nvSpPr>
          <p:cNvPr name="TextBox 35" id="35"/>
          <p:cNvSpPr txBox="true"/>
          <p:nvPr/>
        </p:nvSpPr>
        <p:spPr>
          <a:xfrm rot="0">
            <a:off x="2217140" y="2293316"/>
            <a:ext cx="6695596" cy="846537"/>
          </a:xfrm>
          <a:prstGeom prst="rect">
            <a:avLst/>
          </a:prstGeom>
        </p:spPr>
        <p:txBody>
          <a:bodyPr anchor="t" rtlCol="false" tIns="0" lIns="0" bIns="0" rIns="0">
            <a:spAutoFit/>
          </a:bodyPr>
          <a:lstStyle/>
          <a:p>
            <a:pPr algn="l">
              <a:lnSpc>
                <a:spcPts val="2165"/>
              </a:lnSpc>
            </a:pPr>
            <a:r>
              <a:rPr lang="en-US" sz="1546">
                <a:solidFill>
                  <a:srgbClr val="FFFFFF"/>
                </a:solidFill>
                <a:latin typeface="Mont Bold"/>
                <a:ea typeface="Mont Bold"/>
                <a:cs typeface="Mont Bold"/>
                <a:sym typeface="Mont Bold"/>
              </a:rPr>
              <a:t>M.Sc. + ACCA- Master of Science in Accounting and Finance: Major: Accountant - Association of Chartered Certified Accountants</a:t>
            </a:r>
          </a:p>
        </p:txBody>
      </p:sp>
      <p:sp>
        <p:nvSpPr>
          <p:cNvPr name="TextBox 36" id="36"/>
          <p:cNvSpPr txBox="true"/>
          <p:nvPr/>
        </p:nvSpPr>
        <p:spPr>
          <a:xfrm rot="0">
            <a:off x="2251165" y="3025554"/>
            <a:ext cx="6627547" cy="415925"/>
          </a:xfrm>
          <a:prstGeom prst="rect">
            <a:avLst/>
          </a:prstGeom>
        </p:spPr>
        <p:txBody>
          <a:bodyPr anchor="t" rtlCol="false" tIns="0" lIns="0" bIns="0" rIns="0">
            <a:spAutoFit/>
          </a:bodyPr>
          <a:lstStyle/>
          <a:p>
            <a:pPr algn="just">
              <a:lnSpc>
                <a:spcPts val="2800"/>
              </a:lnSpc>
            </a:pPr>
            <a:r>
              <a:rPr lang="en-US" sz="2000">
                <a:solidFill>
                  <a:srgbClr val="FFFFFF"/>
                </a:solidFill>
                <a:latin typeface="Mont Italics"/>
                <a:ea typeface="Mont Italics"/>
                <a:cs typeface="Mont Italics"/>
                <a:sym typeface="Mont Italics"/>
              </a:rPr>
              <a:t>CamEd Business School</a:t>
            </a:r>
          </a:p>
        </p:txBody>
      </p:sp>
      <p:sp>
        <p:nvSpPr>
          <p:cNvPr name="TextBox 37" id="37"/>
          <p:cNvSpPr txBox="true"/>
          <p:nvPr/>
        </p:nvSpPr>
        <p:spPr>
          <a:xfrm rot="0">
            <a:off x="218224" y="8101921"/>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38" id="38"/>
          <p:cNvSpPr txBox="true"/>
          <p:nvPr/>
        </p:nvSpPr>
        <p:spPr>
          <a:xfrm rot="0">
            <a:off x="2251165" y="8206696"/>
            <a:ext cx="9218274" cy="678180"/>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Certificate of Appreciation </a:t>
            </a:r>
          </a:p>
          <a:p>
            <a:pPr algn="l">
              <a:lnSpc>
                <a:spcPts val="2520"/>
              </a:lnSpc>
            </a:pPr>
          </a:p>
        </p:txBody>
      </p:sp>
      <p:sp>
        <p:nvSpPr>
          <p:cNvPr name="TextBox 39" id="39"/>
          <p:cNvSpPr txBox="true"/>
          <p:nvPr/>
        </p:nvSpPr>
        <p:spPr>
          <a:xfrm rot="0">
            <a:off x="2251165" y="8591117"/>
            <a:ext cx="6155909" cy="347345"/>
          </a:xfrm>
          <a:prstGeom prst="rect">
            <a:avLst/>
          </a:prstGeom>
        </p:spPr>
        <p:txBody>
          <a:bodyPr anchor="t" rtlCol="false" tIns="0" lIns="0" bIns="0" rIns="0">
            <a:spAutoFit/>
          </a:bodyPr>
          <a:lstStyle/>
          <a:p>
            <a:pPr algn="just">
              <a:lnSpc>
                <a:spcPts val="2380"/>
              </a:lnSpc>
            </a:pPr>
            <a:r>
              <a:rPr lang="en-US" sz="1700">
                <a:solidFill>
                  <a:srgbClr val="FFFFFF"/>
                </a:solidFill>
                <a:latin typeface="Mont Italics"/>
                <a:ea typeface="Mont Italics"/>
                <a:cs typeface="Mont Italics"/>
                <a:sym typeface="Mont Italics"/>
              </a:rPr>
              <a:t>PARAÑAQUE NATIONAL HIGH SCHOOL - MAIN</a:t>
            </a:r>
          </a:p>
        </p:txBody>
      </p:sp>
      <p:sp>
        <p:nvSpPr>
          <p:cNvPr name="TextBox 40" id="40"/>
          <p:cNvSpPr txBox="true"/>
          <p:nvPr/>
        </p:nvSpPr>
        <p:spPr>
          <a:xfrm rot="0">
            <a:off x="218224" y="8993092"/>
            <a:ext cx="1777126" cy="803274"/>
          </a:xfrm>
          <a:prstGeom prst="rect">
            <a:avLst/>
          </a:prstGeom>
        </p:spPr>
        <p:txBody>
          <a:bodyPr anchor="t" rtlCol="false" tIns="0" lIns="0" bIns="0" rIns="0">
            <a:spAutoFit/>
          </a:bodyPr>
          <a:lstStyle/>
          <a:p>
            <a:pPr algn="l">
              <a:lnSpc>
                <a:spcPts val="5600"/>
              </a:lnSpc>
              <a:spcBef>
                <a:spcPct val="0"/>
              </a:spcBef>
            </a:pPr>
            <a:r>
              <a:rPr lang="en-US" sz="4000">
                <a:solidFill>
                  <a:srgbClr val="F0B4D5"/>
                </a:solidFill>
                <a:latin typeface="Agrandir Wide Bold"/>
                <a:ea typeface="Agrandir Wide Bold"/>
                <a:cs typeface="Agrandir Wide Bold"/>
                <a:sym typeface="Agrandir Wide Bold"/>
              </a:rPr>
              <a:t>2024</a:t>
            </a:r>
          </a:p>
        </p:txBody>
      </p:sp>
      <p:sp>
        <p:nvSpPr>
          <p:cNvPr name="TextBox 41" id="41"/>
          <p:cNvSpPr txBox="true"/>
          <p:nvPr/>
        </p:nvSpPr>
        <p:spPr>
          <a:xfrm rot="0">
            <a:off x="2251165" y="9097867"/>
            <a:ext cx="9218274" cy="678180"/>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Certificate of Achievement </a:t>
            </a:r>
          </a:p>
          <a:p>
            <a:pPr algn="l">
              <a:lnSpc>
                <a:spcPts val="2520"/>
              </a:lnSpc>
            </a:pPr>
          </a:p>
        </p:txBody>
      </p:sp>
      <p:sp>
        <p:nvSpPr>
          <p:cNvPr name="TextBox 42" id="42"/>
          <p:cNvSpPr txBox="true"/>
          <p:nvPr/>
        </p:nvSpPr>
        <p:spPr>
          <a:xfrm rot="0">
            <a:off x="2251165" y="9482288"/>
            <a:ext cx="6155909" cy="347345"/>
          </a:xfrm>
          <a:prstGeom prst="rect">
            <a:avLst/>
          </a:prstGeom>
        </p:spPr>
        <p:txBody>
          <a:bodyPr anchor="t" rtlCol="false" tIns="0" lIns="0" bIns="0" rIns="0">
            <a:spAutoFit/>
          </a:bodyPr>
          <a:lstStyle/>
          <a:p>
            <a:pPr algn="just">
              <a:lnSpc>
                <a:spcPts val="2380"/>
              </a:lnSpc>
            </a:pPr>
            <a:r>
              <a:rPr lang="en-US" sz="1700">
                <a:solidFill>
                  <a:srgbClr val="FFFFFF"/>
                </a:solidFill>
                <a:latin typeface="Mont Italics"/>
                <a:ea typeface="Mont Italics"/>
                <a:cs typeface="Mont Italics"/>
                <a:sym typeface="Mont Italics"/>
              </a:rPr>
              <a:t>PARAÑAQUE NATIONAL HIGH SCHOOL - MAIN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sp>
        <p:nvSpPr>
          <p:cNvPr name="AutoShape 2" id="2"/>
          <p:cNvSpPr/>
          <p:nvPr/>
        </p:nvSpPr>
        <p:spPr>
          <a:xfrm flipV="true">
            <a:off x="12191724" y="5174392"/>
            <a:ext cx="0" cy="5613686"/>
          </a:xfrm>
          <a:prstGeom prst="line">
            <a:avLst/>
          </a:prstGeom>
          <a:ln cap="flat" w="9525">
            <a:solidFill>
              <a:srgbClr val="2E2E2E"/>
            </a:solidFill>
            <a:prstDash val="solid"/>
            <a:headEnd type="none" len="sm" w="sm"/>
            <a:tailEnd type="none" len="sm" w="sm"/>
          </a:ln>
        </p:spPr>
      </p:sp>
      <p:grpSp>
        <p:nvGrpSpPr>
          <p:cNvPr name="Group 3" id="3"/>
          <p:cNvGrpSpPr/>
          <p:nvPr/>
        </p:nvGrpSpPr>
        <p:grpSpPr>
          <a:xfrm rot="0">
            <a:off x="5971252" y="-358589"/>
            <a:ext cx="12715584" cy="5956566"/>
            <a:chOff x="0" y="0"/>
            <a:chExt cx="3032420" cy="1420525"/>
          </a:xfrm>
        </p:grpSpPr>
        <p:sp>
          <p:nvSpPr>
            <p:cNvPr name="Freeform 4" id="4"/>
            <p:cNvSpPr/>
            <p:nvPr/>
          </p:nvSpPr>
          <p:spPr>
            <a:xfrm flipH="false" flipV="false" rot="0">
              <a:off x="0" y="0"/>
              <a:ext cx="3032420" cy="1420525"/>
            </a:xfrm>
            <a:custGeom>
              <a:avLst/>
              <a:gdLst/>
              <a:ahLst/>
              <a:cxnLst/>
              <a:rect r="r" b="b" t="t" l="l"/>
              <a:pathLst>
                <a:path h="1420525" w="3032420">
                  <a:moveTo>
                    <a:pt x="0" y="0"/>
                  </a:moveTo>
                  <a:lnTo>
                    <a:pt x="3032420" y="0"/>
                  </a:lnTo>
                  <a:lnTo>
                    <a:pt x="3032420" y="1420525"/>
                  </a:lnTo>
                  <a:lnTo>
                    <a:pt x="0" y="1420525"/>
                  </a:lnTo>
                  <a:close/>
                </a:path>
              </a:pathLst>
            </a:custGeom>
            <a:solidFill>
              <a:srgbClr val="ECECDA"/>
            </a:solidFill>
            <a:ln w="9525" cap="sq">
              <a:solidFill>
                <a:srgbClr val="2E2E2E"/>
              </a:solidFill>
              <a:prstDash val="solid"/>
              <a:miter/>
            </a:ln>
          </p:spPr>
        </p:sp>
        <p:sp>
          <p:nvSpPr>
            <p:cNvPr name="TextBox 5" id="5"/>
            <p:cNvSpPr txBox="true"/>
            <p:nvPr/>
          </p:nvSpPr>
          <p:spPr>
            <a:xfrm>
              <a:off x="0" y="-47625"/>
              <a:ext cx="3032420" cy="1468150"/>
            </a:xfrm>
            <a:prstGeom prst="rect">
              <a:avLst/>
            </a:prstGeom>
          </p:spPr>
          <p:txBody>
            <a:bodyPr anchor="ctr" rtlCol="false" tIns="50800" lIns="50800" bIns="50800" rIns="50800"/>
            <a:lstStyle/>
            <a:p>
              <a:pPr algn="ctr" marL="0" indent="0" lvl="0">
                <a:lnSpc>
                  <a:spcPts val="2940"/>
                </a:lnSpc>
                <a:spcBef>
                  <a:spcPct val="0"/>
                </a:spcBef>
              </a:pPr>
            </a:p>
          </p:txBody>
        </p:sp>
      </p:grpSp>
      <p:sp>
        <p:nvSpPr>
          <p:cNvPr name="AutoShape 6" id="6"/>
          <p:cNvSpPr/>
          <p:nvPr/>
        </p:nvSpPr>
        <p:spPr>
          <a:xfrm flipV="true">
            <a:off x="6090686" y="5143500"/>
            <a:ext cx="0" cy="5613686"/>
          </a:xfrm>
          <a:prstGeom prst="line">
            <a:avLst/>
          </a:prstGeom>
          <a:ln cap="flat" w="9525">
            <a:solidFill>
              <a:srgbClr val="2E2E2E"/>
            </a:solidFill>
            <a:prstDash val="solid"/>
            <a:headEnd type="none" len="sm" w="sm"/>
            <a:tailEnd type="none" len="sm" w="sm"/>
          </a:ln>
        </p:spPr>
      </p:sp>
      <p:grpSp>
        <p:nvGrpSpPr>
          <p:cNvPr name="Group 7" id="7"/>
          <p:cNvGrpSpPr/>
          <p:nvPr/>
        </p:nvGrpSpPr>
        <p:grpSpPr>
          <a:xfrm rot="0">
            <a:off x="-468923" y="0"/>
            <a:ext cx="8937955" cy="5597977"/>
            <a:chOff x="0" y="0"/>
            <a:chExt cx="5487546" cy="3436934"/>
          </a:xfrm>
        </p:grpSpPr>
        <p:sp>
          <p:nvSpPr>
            <p:cNvPr name="Freeform 8" id="8"/>
            <p:cNvSpPr/>
            <p:nvPr/>
          </p:nvSpPr>
          <p:spPr>
            <a:xfrm flipH="false" flipV="false" rot="0">
              <a:off x="0" y="0"/>
              <a:ext cx="5487546" cy="3436934"/>
            </a:xfrm>
            <a:custGeom>
              <a:avLst/>
              <a:gdLst/>
              <a:ahLst/>
              <a:cxnLst/>
              <a:rect r="r" b="b" t="t" l="l"/>
              <a:pathLst>
                <a:path h="3436934" w="5487546">
                  <a:moveTo>
                    <a:pt x="0" y="0"/>
                  </a:moveTo>
                  <a:lnTo>
                    <a:pt x="5487546" y="0"/>
                  </a:lnTo>
                  <a:lnTo>
                    <a:pt x="5487546" y="3436934"/>
                  </a:lnTo>
                  <a:lnTo>
                    <a:pt x="0" y="3436934"/>
                  </a:lnTo>
                  <a:close/>
                </a:path>
              </a:pathLst>
            </a:custGeom>
            <a:blipFill>
              <a:blip r:embed="rId2"/>
              <a:stretch>
                <a:fillRect l="-42303" t="-15271" r="0" b="-12532"/>
              </a:stretch>
            </a:blipFill>
            <a:ln w="9525" cap="sq">
              <a:solidFill>
                <a:srgbClr val="2E2E2E"/>
              </a:solidFill>
              <a:prstDash val="solid"/>
              <a:miter/>
            </a:ln>
          </p:spPr>
        </p:sp>
      </p:grpSp>
      <p:sp>
        <p:nvSpPr>
          <p:cNvPr name="TextBox 9" id="9"/>
          <p:cNvSpPr txBox="true"/>
          <p:nvPr/>
        </p:nvSpPr>
        <p:spPr>
          <a:xfrm rot="0">
            <a:off x="8720766" y="1467202"/>
            <a:ext cx="9710861" cy="2619310"/>
          </a:xfrm>
          <a:prstGeom prst="rect">
            <a:avLst/>
          </a:prstGeom>
        </p:spPr>
        <p:txBody>
          <a:bodyPr anchor="t" rtlCol="false" tIns="0" lIns="0" bIns="0" rIns="0">
            <a:spAutoFit/>
          </a:bodyPr>
          <a:lstStyle/>
          <a:p>
            <a:pPr algn="l" marL="0" indent="0" lvl="0">
              <a:lnSpc>
                <a:spcPts val="9900"/>
              </a:lnSpc>
              <a:spcBef>
                <a:spcPct val="0"/>
              </a:spcBef>
            </a:pPr>
            <a:r>
              <a:rPr lang="en-US" sz="11000" spc="-253" strike="noStrike" u="none">
                <a:solidFill>
                  <a:srgbClr val="2E2E2E"/>
                </a:solidFill>
                <a:latin typeface="Playfair Display SC"/>
                <a:ea typeface="Playfair Display SC"/>
                <a:cs typeface="Playfair Display SC"/>
                <a:sym typeface="Playfair Display SC"/>
              </a:rPr>
              <a:t>WORKING EXPERIENCE</a:t>
            </a:r>
          </a:p>
        </p:txBody>
      </p:sp>
      <p:sp>
        <p:nvSpPr>
          <p:cNvPr name="TextBox 10" id="10"/>
          <p:cNvSpPr txBox="true"/>
          <p:nvPr/>
        </p:nvSpPr>
        <p:spPr>
          <a:xfrm rot="0">
            <a:off x="285750" y="6887600"/>
            <a:ext cx="6390317" cy="619125"/>
          </a:xfrm>
          <a:prstGeom prst="rect">
            <a:avLst/>
          </a:prstGeom>
        </p:spPr>
        <p:txBody>
          <a:bodyPr anchor="t" rtlCol="false" tIns="0" lIns="0" bIns="0" rIns="0">
            <a:spAutoFit/>
          </a:bodyPr>
          <a:lstStyle/>
          <a:p>
            <a:pPr algn="l">
              <a:lnSpc>
                <a:spcPts val="2759"/>
              </a:lnSpc>
            </a:pPr>
            <a:r>
              <a:rPr lang="en-US" sz="2299">
                <a:solidFill>
                  <a:srgbClr val="2E2E2E"/>
                </a:solidFill>
                <a:latin typeface="TT Hoves Bold"/>
                <a:ea typeface="TT Hoves Bold"/>
                <a:cs typeface="TT Hoves Bold"/>
                <a:sym typeface="TT Hoves Bold"/>
              </a:rPr>
              <a:t>                         CEO </a:t>
            </a:r>
          </a:p>
          <a:p>
            <a:pPr algn="l" marL="0" indent="0" lvl="0">
              <a:lnSpc>
                <a:spcPts val="2160"/>
              </a:lnSpc>
            </a:pPr>
            <a:r>
              <a:rPr lang="en-US" sz="1800">
                <a:solidFill>
                  <a:srgbClr val="2E2E2E"/>
                </a:solidFill>
                <a:latin typeface="TT Hoves"/>
                <a:ea typeface="TT Hoves"/>
                <a:cs typeface="TT Hoves"/>
                <a:sym typeface="TT Hoves"/>
              </a:rPr>
              <a:t>MERCHANT GROUP OF COMPANIES</a:t>
            </a:r>
          </a:p>
        </p:txBody>
      </p:sp>
      <p:sp>
        <p:nvSpPr>
          <p:cNvPr name="TextBox 11" id="11"/>
          <p:cNvSpPr txBox="true"/>
          <p:nvPr/>
        </p:nvSpPr>
        <p:spPr>
          <a:xfrm rot="0">
            <a:off x="285750" y="7899032"/>
            <a:ext cx="5400124" cy="1198244"/>
          </a:xfrm>
          <a:prstGeom prst="rect">
            <a:avLst/>
          </a:prstGeom>
        </p:spPr>
        <p:txBody>
          <a:bodyPr anchor="t" rtlCol="false" tIns="0" lIns="0" bIns="0" rIns="0">
            <a:spAutoFit/>
          </a:bodyPr>
          <a:lstStyle/>
          <a:p>
            <a:pPr algn="just">
              <a:lnSpc>
                <a:spcPts val="2240"/>
              </a:lnSpc>
            </a:pPr>
            <a:r>
              <a:rPr lang="en-US" sz="1600">
                <a:solidFill>
                  <a:srgbClr val="2E2E2E"/>
                </a:solidFill>
                <a:latin typeface="TT Hoves"/>
                <a:ea typeface="TT Hoves"/>
                <a:cs typeface="TT Hoves"/>
                <a:sym typeface="TT Hoves"/>
              </a:rPr>
              <a:t>As CEO of MERCHANT GROUP OF COMPANIES, </a:t>
            </a:r>
            <a:r>
              <a:rPr lang="en-US" sz="1600">
                <a:solidFill>
                  <a:srgbClr val="2E2E2E"/>
                </a:solidFill>
                <a:latin typeface="TT Hoves Bold"/>
                <a:ea typeface="TT Hoves Bold"/>
                <a:cs typeface="TT Hoves Bold"/>
                <a:sym typeface="TT Hoves Bold"/>
              </a:rPr>
              <a:t>my functions include overseeing strategic and financial management and more..</a:t>
            </a:r>
            <a:r>
              <a:rPr lang="en-US" sz="1600">
                <a:solidFill>
                  <a:srgbClr val="2E2E2E"/>
                </a:solidFill>
                <a:latin typeface="TT Hoves"/>
                <a:ea typeface="TT Hoves"/>
                <a:cs typeface="TT Hoves"/>
                <a:sym typeface="TT Hoves"/>
              </a:rPr>
              <a:t>.</a:t>
            </a:r>
          </a:p>
          <a:p>
            <a:pPr algn="just">
              <a:lnSpc>
                <a:spcPts val="3220"/>
              </a:lnSpc>
            </a:pPr>
          </a:p>
        </p:txBody>
      </p:sp>
      <p:sp>
        <p:nvSpPr>
          <p:cNvPr name="TextBox 12" id="12"/>
          <p:cNvSpPr txBox="true"/>
          <p:nvPr/>
        </p:nvSpPr>
        <p:spPr>
          <a:xfrm rot="0">
            <a:off x="743321" y="6266693"/>
            <a:ext cx="3772169" cy="447675"/>
          </a:xfrm>
          <a:prstGeom prst="rect">
            <a:avLst/>
          </a:prstGeom>
        </p:spPr>
        <p:txBody>
          <a:bodyPr anchor="t" rtlCol="false" tIns="0" lIns="0" bIns="0" rIns="0">
            <a:spAutoFit/>
          </a:bodyPr>
          <a:lstStyle/>
          <a:p>
            <a:pPr algn="l" marL="0" indent="0" lvl="0">
              <a:lnSpc>
                <a:spcPts val="3599"/>
              </a:lnSpc>
              <a:spcBef>
                <a:spcPct val="0"/>
              </a:spcBef>
            </a:pPr>
            <a:r>
              <a:rPr lang="en-US" sz="2999" strike="noStrike" u="none">
                <a:solidFill>
                  <a:srgbClr val="2E2E2E"/>
                </a:solidFill>
                <a:latin typeface="TT Hoves Bold"/>
                <a:ea typeface="TT Hoves Bold"/>
                <a:cs typeface="TT Hoves Bold"/>
                <a:sym typeface="TT Hoves Bold"/>
              </a:rPr>
              <a:t>2012 TO PRESENT</a:t>
            </a:r>
          </a:p>
        </p:txBody>
      </p:sp>
      <p:sp>
        <p:nvSpPr>
          <p:cNvPr name="TextBox 13" id="13"/>
          <p:cNvSpPr txBox="true"/>
          <p:nvPr/>
        </p:nvSpPr>
        <p:spPr>
          <a:xfrm rot="0">
            <a:off x="6163689" y="6754250"/>
            <a:ext cx="5955033" cy="885825"/>
          </a:xfrm>
          <a:prstGeom prst="rect">
            <a:avLst/>
          </a:prstGeom>
        </p:spPr>
        <p:txBody>
          <a:bodyPr anchor="t" rtlCol="false" tIns="0" lIns="0" bIns="0" rIns="0">
            <a:spAutoFit/>
          </a:bodyPr>
          <a:lstStyle/>
          <a:p>
            <a:pPr algn="just">
              <a:lnSpc>
                <a:spcPts val="2759"/>
              </a:lnSpc>
            </a:pPr>
            <a:r>
              <a:rPr lang="en-US" sz="2299">
                <a:solidFill>
                  <a:srgbClr val="2E2E2E"/>
                </a:solidFill>
                <a:latin typeface="TT Hoves Bold"/>
                <a:ea typeface="TT Hoves Bold"/>
                <a:cs typeface="TT Hoves Bold"/>
                <a:sym typeface="TT Hoves Bold"/>
              </a:rPr>
              <a:t>MANAGEMENT CONSULTANT</a:t>
            </a:r>
          </a:p>
          <a:p>
            <a:pPr algn="just" marL="0" indent="0" lvl="0">
              <a:lnSpc>
                <a:spcPts val="2160"/>
              </a:lnSpc>
            </a:pPr>
            <a:r>
              <a:rPr lang="en-US" sz="1800">
                <a:solidFill>
                  <a:srgbClr val="2E2E2E"/>
                </a:solidFill>
                <a:latin typeface="TT Hoves"/>
                <a:ea typeface="TT Hoves"/>
                <a:cs typeface="TT Hoves"/>
                <a:sym typeface="TT Hoves"/>
              </a:rPr>
              <a:t>SILVERPOINT TRAINING INSTITUTE OF BUSINESS MANAGEMENT, INC.</a:t>
            </a:r>
          </a:p>
        </p:txBody>
      </p:sp>
      <p:sp>
        <p:nvSpPr>
          <p:cNvPr name="TextBox 14" id="14"/>
          <p:cNvSpPr txBox="true"/>
          <p:nvPr/>
        </p:nvSpPr>
        <p:spPr>
          <a:xfrm rot="0">
            <a:off x="6163689" y="8085419"/>
            <a:ext cx="5889923" cy="1621308"/>
          </a:xfrm>
          <a:prstGeom prst="rect">
            <a:avLst/>
          </a:prstGeom>
        </p:spPr>
        <p:txBody>
          <a:bodyPr anchor="t" rtlCol="false" tIns="0" lIns="0" bIns="0" rIns="0">
            <a:spAutoFit/>
          </a:bodyPr>
          <a:lstStyle/>
          <a:p>
            <a:pPr algn="just">
              <a:lnSpc>
                <a:spcPts val="2264"/>
              </a:lnSpc>
              <a:spcBef>
                <a:spcPct val="0"/>
              </a:spcBef>
            </a:pPr>
            <a:r>
              <a:rPr lang="en-US" sz="1617">
                <a:solidFill>
                  <a:srgbClr val="2E2E2E"/>
                </a:solidFill>
                <a:latin typeface="TT Hoves Bold"/>
                <a:ea typeface="TT Hoves Bold"/>
                <a:cs typeface="TT Hoves Bold"/>
                <a:sym typeface="TT Hoves Bold"/>
              </a:rPr>
              <a:t>Analyz</a:t>
            </a:r>
            <a:r>
              <a:rPr lang="en-US" sz="1617" strike="noStrike" u="none">
                <a:solidFill>
                  <a:srgbClr val="2E2E2E"/>
                </a:solidFill>
                <a:latin typeface="TT Hoves Bold"/>
                <a:ea typeface="TT Hoves Bold"/>
                <a:cs typeface="TT Hoves Bold"/>
                <a:sym typeface="TT Hoves Bold"/>
              </a:rPr>
              <a:t>e and evaluate public policies, assess their impact, and make recommendations for improvement.</a:t>
            </a:r>
          </a:p>
          <a:p>
            <a:pPr algn="just">
              <a:lnSpc>
                <a:spcPts val="2264"/>
              </a:lnSpc>
              <a:spcBef>
                <a:spcPct val="0"/>
              </a:spcBef>
            </a:pPr>
            <a:r>
              <a:rPr lang="en-US" sz="1617" strike="noStrike" u="none">
                <a:solidFill>
                  <a:srgbClr val="2E2E2E"/>
                </a:solidFill>
                <a:latin typeface="TT Hoves Bold"/>
                <a:ea typeface="TT Hoves Bold"/>
                <a:cs typeface="TT Hoves Bold"/>
                <a:sym typeface="TT Hoves Bold"/>
              </a:rPr>
              <a:t>Spearheaded strategic planning initiatives, identifying key priorities and implementing policies that contribute to the organization's long-term success and more...</a:t>
            </a:r>
          </a:p>
          <a:p>
            <a:pPr algn="just" marL="0" indent="0" lvl="0">
              <a:lnSpc>
                <a:spcPts val="1708"/>
              </a:lnSpc>
              <a:spcBef>
                <a:spcPct val="0"/>
              </a:spcBef>
            </a:pPr>
          </a:p>
        </p:txBody>
      </p:sp>
      <p:sp>
        <p:nvSpPr>
          <p:cNvPr name="TextBox 15" id="15"/>
          <p:cNvSpPr txBox="true"/>
          <p:nvPr/>
        </p:nvSpPr>
        <p:spPr>
          <a:xfrm rot="0">
            <a:off x="6904667" y="6252406"/>
            <a:ext cx="4066577" cy="447675"/>
          </a:xfrm>
          <a:prstGeom prst="rect">
            <a:avLst/>
          </a:prstGeom>
        </p:spPr>
        <p:txBody>
          <a:bodyPr anchor="t" rtlCol="false" tIns="0" lIns="0" bIns="0" rIns="0">
            <a:spAutoFit/>
          </a:bodyPr>
          <a:lstStyle/>
          <a:p>
            <a:pPr algn="just" marL="0" indent="0" lvl="0">
              <a:lnSpc>
                <a:spcPts val="3599"/>
              </a:lnSpc>
              <a:spcBef>
                <a:spcPct val="0"/>
              </a:spcBef>
            </a:pPr>
            <a:r>
              <a:rPr lang="en-US" sz="2999" strike="noStrike" u="none">
                <a:solidFill>
                  <a:srgbClr val="2E2E2E"/>
                </a:solidFill>
                <a:latin typeface="TT Hoves Bold"/>
                <a:ea typeface="TT Hoves Bold"/>
                <a:cs typeface="TT Hoves Bold"/>
                <a:sym typeface="TT Hoves Bold"/>
              </a:rPr>
              <a:t>2022 TO PRESENT</a:t>
            </a:r>
          </a:p>
        </p:txBody>
      </p:sp>
      <p:sp>
        <p:nvSpPr>
          <p:cNvPr name="TextBox 16" id="16"/>
          <p:cNvSpPr txBox="true"/>
          <p:nvPr/>
        </p:nvSpPr>
        <p:spPr>
          <a:xfrm rot="0">
            <a:off x="411118" y="9490054"/>
            <a:ext cx="5274756" cy="389254"/>
          </a:xfrm>
          <a:prstGeom prst="rect">
            <a:avLst/>
          </a:prstGeom>
        </p:spPr>
        <p:txBody>
          <a:bodyPr anchor="t" rtlCol="false" tIns="0" lIns="0" bIns="0" rIns="0">
            <a:spAutoFit/>
          </a:bodyPr>
          <a:lstStyle/>
          <a:p>
            <a:pPr algn="just">
              <a:lnSpc>
                <a:spcPts val="3220"/>
              </a:lnSpc>
            </a:pPr>
            <a:r>
              <a:rPr lang="en-US" sz="2300" u="sng">
                <a:solidFill>
                  <a:srgbClr val="2E2E2E"/>
                </a:solidFill>
                <a:latin typeface="TT Hoves"/>
                <a:ea typeface="TT Hoves"/>
                <a:cs typeface="TT Hoves"/>
                <a:sym typeface="TT Hoves"/>
                <a:hlinkClick r:id="rId3" tooltip="https://www.merchantgroupofcompanies.com"/>
              </a:rPr>
              <a:t>www.merchantgroupofcompanies.com</a:t>
            </a:r>
          </a:p>
        </p:txBody>
      </p:sp>
      <p:sp>
        <p:nvSpPr>
          <p:cNvPr name="TextBox 17" id="17"/>
          <p:cNvSpPr txBox="true"/>
          <p:nvPr/>
        </p:nvSpPr>
        <p:spPr>
          <a:xfrm rot="0">
            <a:off x="0" y="5208723"/>
            <a:ext cx="5274756" cy="389254"/>
          </a:xfrm>
          <a:prstGeom prst="rect">
            <a:avLst/>
          </a:prstGeom>
        </p:spPr>
        <p:txBody>
          <a:bodyPr anchor="t" rtlCol="false" tIns="0" lIns="0" bIns="0" rIns="0">
            <a:spAutoFit/>
          </a:bodyPr>
          <a:lstStyle/>
          <a:p>
            <a:pPr algn="just">
              <a:lnSpc>
                <a:spcPts val="3220"/>
              </a:lnSpc>
            </a:pPr>
            <a:r>
              <a:rPr lang="en-US" sz="2300" u="sng">
                <a:solidFill>
                  <a:srgbClr val="2E2E2E"/>
                </a:solidFill>
                <a:latin typeface="TT Hoves"/>
                <a:ea typeface="TT Hoves"/>
                <a:cs typeface="TT Hoves"/>
                <a:sym typeface="TT Hoves"/>
                <a:hlinkClick r:id="rId4" tooltip="https://www.merchantgroupofcompanies.com"/>
              </a:rPr>
              <a:t>www.merchantgroupofcompanies.com</a:t>
            </a:r>
          </a:p>
        </p:txBody>
      </p:sp>
      <p:sp>
        <p:nvSpPr>
          <p:cNvPr name="TextBox 18" id="18"/>
          <p:cNvSpPr txBox="true"/>
          <p:nvPr/>
        </p:nvSpPr>
        <p:spPr>
          <a:xfrm rot="0">
            <a:off x="12263162" y="6832232"/>
            <a:ext cx="5955033" cy="885825"/>
          </a:xfrm>
          <a:prstGeom prst="rect">
            <a:avLst/>
          </a:prstGeom>
        </p:spPr>
        <p:txBody>
          <a:bodyPr anchor="t" rtlCol="false" tIns="0" lIns="0" bIns="0" rIns="0">
            <a:spAutoFit/>
          </a:bodyPr>
          <a:lstStyle/>
          <a:p>
            <a:pPr algn="just" marL="0" indent="0" lvl="0">
              <a:lnSpc>
                <a:spcPts val="2400"/>
              </a:lnSpc>
            </a:pPr>
            <a:r>
              <a:rPr lang="en-US" sz="2000" strike="noStrike" u="none">
                <a:solidFill>
                  <a:srgbClr val="2E2E2E"/>
                </a:solidFill>
                <a:latin typeface="TT Hoves Bold"/>
                <a:ea typeface="TT Hoves Bold"/>
                <a:cs typeface="TT Hoves Bold"/>
                <a:sym typeface="TT Hoves Bold"/>
              </a:rPr>
              <a:t>CONSULTANT OFFICER/CONVENTION TO COMBAT DESERTIFICATION: </a:t>
            </a:r>
          </a:p>
          <a:p>
            <a:pPr algn="just" marL="0" indent="0" lvl="0">
              <a:lnSpc>
                <a:spcPts val="2160"/>
              </a:lnSpc>
            </a:pPr>
            <a:r>
              <a:rPr lang="en-US" sz="1800" strike="noStrike" u="none">
                <a:solidFill>
                  <a:srgbClr val="2E2E2E"/>
                </a:solidFill>
                <a:latin typeface="TT Hoves"/>
                <a:ea typeface="TT Hoves"/>
                <a:cs typeface="TT Hoves"/>
                <a:sym typeface="TT Hoves"/>
              </a:rPr>
              <a:t>ENVIRONMENTAL PROTECTION AGENCY LIBERIA</a:t>
            </a:r>
          </a:p>
        </p:txBody>
      </p:sp>
      <p:sp>
        <p:nvSpPr>
          <p:cNvPr name="TextBox 19" id="19"/>
          <p:cNvSpPr txBox="true"/>
          <p:nvPr/>
        </p:nvSpPr>
        <p:spPr>
          <a:xfrm rot="0">
            <a:off x="12472878" y="8070482"/>
            <a:ext cx="5535601" cy="1080529"/>
          </a:xfrm>
          <a:prstGeom prst="rect">
            <a:avLst/>
          </a:prstGeom>
        </p:spPr>
        <p:txBody>
          <a:bodyPr anchor="t" rtlCol="false" tIns="0" lIns="0" bIns="0" rIns="0">
            <a:spAutoFit/>
          </a:bodyPr>
          <a:lstStyle/>
          <a:p>
            <a:pPr algn="just">
              <a:lnSpc>
                <a:spcPts val="2428"/>
              </a:lnSpc>
              <a:spcBef>
                <a:spcPct val="0"/>
              </a:spcBef>
            </a:pPr>
            <a:r>
              <a:rPr lang="en-US" sz="1734">
                <a:solidFill>
                  <a:srgbClr val="2E2E2E"/>
                </a:solidFill>
                <a:latin typeface="TT Hoves Bold"/>
                <a:ea typeface="TT Hoves Bold"/>
                <a:cs typeface="TT Hoves Bold"/>
                <a:sym typeface="TT Hoves Bold"/>
              </a:rPr>
              <a:t>Sup</a:t>
            </a:r>
            <a:r>
              <a:rPr lang="en-US" sz="1734" strike="noStrike" u="none">
                <a:solidFill>
                  <a:srgbClr val="2E2E2E"/>
                </a:solidFill>
                <a:latin typeface="TT Hoves Bold"/>
                <a:ea typeface="TT Hoves Bold"/>
                <a:cs typeface="TT Hoves Bold"/>
                <a:sym typeface="TT Hoves Bold"/>
              </a:rPr>
              <a:t>ervise/ monitor activities about the installation, operations, and proper maintenance of pollution sources, and other functions.</a:t>
            </a:r>
          </a:p>
          <a:p>
            <a:pPr algn="just" marL="0" indent="0" lvl="0">
              <a:lnSpc>
                <a:spcPts val="1308"/>
              </a:lnSpc>
              <a:spcBef>
                <a:spcPct val="0"/>
              </a:spcBef>
            </a:pPr>
          </a:p>
        </p:txBody>
      </p:sp>
      <p:sp>
        <p:nvSpPr>
          <p:cNvPr name="TextBox 20" id="20"/>
          <p:cNvSpPr txBox="true"/>
          <p:nvPr/>
        </p:nvSpPr>
        <p:spPr>
          <a:xfrm rot="0">
            <a:off x="13004140" y="6309556"/>
            <a:ext cx="4066577" cy="447675"/>
          </a:xfrm>
          <a:prstGeom prst="rect">
            <a:avLst/>
          </a:prstGeom>
        </p:spPr>
        <p:txBody>
          <a:bodyPr anchor="t" rtlCol="false" tIns="0" lIns="0" bIns="0" rIns="0">
            <a:spAutoFit/>
          </a:bodyPr>
          <a:lstStyle/>
          <a:p>
            <a:pPr algn="just" marL="0" indent="0" lvl="0">
              <a:lnSpc>
                <a:spcPts val="3599"/>
              </a:lnSpc>
              <a:spcBef>
                <a:spcPct val="0"/>
              </a:spcBef>
            </a:pPr>
            <a:r>
              <a:rPr lang="en-US" sz="2999" strike="noStrike" u="none">
                <a:solidFill>
                  <a:srgbClr val="2E2E2E"/>
                </a:solidFill>
                <a:latin typeface="TT Hoves Bold"/>
                <a:ea typeface="TT Hoves Bold"/>
                <a:cs typeface="TT Hoves Bold"/>
                <a:sym typeface="TT Hoves Bold"/>
              </a:rPr>
              <a:t>2017 TO MARCH 2019</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sp>
        <p:nvSpPr>
          <p:cNvPr name="AutoShape 2" id="2"/>
          <p:cNvSpPr/>
          <p:nvPr/>
        </p:nvSpPr>
        <p:spPr>
          <a:xfrm flipV="true">
            <a:off x="12191724" y="5174392"/>
            <a:ext cx="0" cy="5613686"/>
          </a:xfrm>
          <a:prstGeom prst="line">
            <a:avLst/>
          </a:prstGeom>
          <a:ln cap="flat" w="9525">
            <a:solidFill>
              <a:srgbClr val="2E2E2E"/>
            </a:solidFill>
            <a:prstDash val="solid"/>
            <a:headEnd type="none" len="sm" w="sm"/>
            <a:tailEnd type="none" len="sm" w="sm"/>
          </a:ln>
        </p:spPr>
      </p:sp>
      <p:grpSp>
        <p:nvGrpSpPr>
          <p:cNvPr name="Group 3" id="3"/>
          <p:cNvGrpSpPr/>
          <p:nvPr/>
        </p:nvGrpSpPr>
        <p:grpSpPr>
          <a:xfrm rot="0">
            <a:off x="5971252" y="-358589"/>
            <a:ext cx="12715584" cy="5956566"/>
            <a:chOff x="0" y="0"/>
            <a:chExt cx="3032420" cy="1420525"/>
          </a:xfrm>
        </p:grpSpPr>
        <p:sp>
          <p:nvSpPr>
            <p:cNvPr name="Freeform 4" id="4"/>
            <p:cNvSpPr/>
            <p:nvPr/>
          </p:nvSpPr>
          <p:spPr>
            <a:xfrm flipH="false" flipV="false" rot="0">
              <a:off x="0" y="0"/>
              <a:ext cx="3032420" cy="1420525"/>
            </a:xfrm>
            <a:custGeom>
              <a:avLst/>
              <a:gdLst/>
              <a:ahLst/>
              <a:cxnLst/>
              <a:rect r="r" b="b" t="t" l="l"/>
              <a:pathLst>
                <a:path h="1420525" w="3032420">
                  <a:moveTo>
                    <a:pt x="0" y="0"/>
                  </a:moveTo>
                  <a:lnTo>
                    <a:pt x="3032420" y="0"/>
                  </a:lnTo>
                  <a:lnTo>
                    <a:pt x="3032420" y="1420525"/>
                  </a:lnTo>
                  <a:lnTo>
                    <a:pt x="0" y="1420525"/>
                  </a:lnTo>
                  <a:close/>
                </a:path>
              </a:pathLst>
            </a:custGeom>
            <a:solidFill>
              <a:srgbClr val="ECECDA"/>
            </a:solidFill>
            <a:ln w="9525" cap="sq">
              <a:solidFill>
                <a:srgbClr val="2E2E2E"/>
              </a:solidFill>
              <a:prstDash val="solid"/>
              <a:miter/>
            </a:ln>
          </p:spPr>
        </p:sp>
        <p:sp>
          <p:nvSpPr>
            <p:cNvPr name="TextBox 5" id="5"/>
            <p:cNvSpPr txBox="true"/>
            <p:nvPr/>
          </p:nvSpPr>
          <p:spPr>
            <a:xfrm>
              <a:off x="0" y="-47625"/>
              <a:ext cx="3032420" cy="1468150"/>
            </a:xfrm>
            <a:prstGeom prst="rect">
              <a:avLst/>
            </a:prstGeom>
          </p:spPr>
          <p:txBody>
            <a:bodyPr anchor="ctr" rtlCol="false" tIns="50800" lIns="50800" bIns="50800" rIns="50800"/>
            <a:lstStyle/>
            <a:p>
              <a:pPr algn="ctr" marL="0" indent="0" lvl="0">
                <a:lnSpc>
                  <a:spcPts val="2940"/>
                </a:lnSpc>
                <a:spcBef>
                  <a:spcPct val="0"/>
                </a:spcBef>
              </a:pPr>
            </a:p>
          </p:txBody>
        </p:sp>
      </p:grpSp>
      <p:sp>
        <p:nvSpPr>
          <p:cNvPr name="AutoShape 6" id="6"/>
          <p:cNvSpPr/>
          <p:nvPr/>
        </p:nvSpPr>
        <p:spPr>
          <a:xfrm flipV="true">
            <a:off x="6090686" y="5143500"/>
            <a:ext cx="0" cy="5613686"/>
          </a:xfrm>
          <a:prstGeom prst="line">
            <a:avLst/>
          </a:prstGeom>
          <a:ln cap="flat" w="9525">
            <a:solidFill>
              <a:srgbClr val="2E2E2E"/>
            </a:solidFill>
            <a:prstDash val="solid"/>
            <a:headEnd type="none" len="sm" w="sm"/>
            <a:tailEnd type="none" len="sm" w="sm"/>
          </a:ln>
        </p:spPr>
      </p:sp>
      <p:grpSp>
        <p:nvGrpSpPr>
          <p:cNvPr name="Group 7" id="7"/>
          <p:cNvGrpSpPr/>
          <p:nvPr/>
        </p:nvGrpSpPr>
        <p:grpSpPr>
          <a:xfrm rot="0">
            <a:off x="-330661" y="-358589"/>
            <a:ext cx="9849248" cy="5956566"/>
            <a:chOff x="0" y="0"/>
            <a:chExt cx="6047043" cy="3657093"/>
          </a:xfrm>
        </p:grpSpPr>
        <p:sp>
          <p:nvSpPr>
            <p:cNvPr name="Freeform 8" id="8"/>
            <p:cNvSpPr/>
            <p:nvPr/>
          </p:nvSpPr>
          <p:spPr>
            <a:xfrm flipH="false" flipV="false" rot="0">
              <a:off x="0" y="0"/>
              <a:ext cx="6047043" cy="3657093"/>
            </a:xfrm>
            <a:custGeom>
              <a:avLst/>
              <a:gdLst/>
              <a:ahLst/>
              <a:cxnLst/>
              <a:rect r="r" b="b" t="t" l="l"/>
              <a:pathLst>
                <a:path h="3657093" w="6047043">
                  <a:moveTo>
                    <a:pt x="0" y="0"/>
                  </a:moveTo>
                  <a:lnTo>
                    <a:pt x="6047043" y="0"/>
                  </a:lnTo>
                  <a:lnTo>
                    <a:pt x="6047043" y="3657093"/>
                  </a:lnTo>
                  <a:lnTo>
                    <a:pt x="0" y="3657093"/>
                  </a:lnTo>
                  <a:close/>
                </a:path>
              </a:pathLst>
            </a:custGeom>
            <a:blipFill>
              <a:blip r:embed="rId2"/>
              <a:stretch>
                <a:fillRect l="-3757" t="0" r="-3757" b="0"/>
              </a:stretch>
            </a:blipFill>
            <a:ln w="9525" cap="sq">
              <a:solidFill>
                <a:srgbClr val="2E2E2E"/>
              </a:solidFill>
              <a:prstDash val="solid"/>
              <a:miter/>
            </a:ln>
          </p:spPr>
        </p:sp>
      </p:grpSp>
      <p:sp>
        <p:nvSpPr>
          <p:cNvPr name="TextBox 9" id="9"/>
          <p:cNvSpPr txBox="true"/>
          <p:nvPr/>
        </p:nvSpPr>
        <p:spPr>
          <a:xfrm rot="0">
            <a:off x="9693133" y="1467202"/>
            <a:ext cx="9710861" cy="2619310"/>
          </a:xfrm>
          <a:prstGeom prst="rect">
            <a:avLst/>
          </a:prstGeom>
        </p:spPr>
        <p:txBody>
          <a:bodyPr anchor="t" rtlCol="false" tIns="0" lIns="0" bIns="0" rIns="0">
            <a:spAutoFit/>
          </a:bodyPr>
          <a:lstStyle/>
          <a:p>
            <a:pPr algn="l" marL="0" indent="0" lvl="0">
              <a:lnSpc>
                <a:spcPts val="9900"/>
              </a:lnSpc>
              <a:spcBef>
                <a:spcPct val="0"/>
              </a:spcBef>
            </a:pPr>
            <a:r>
              <a:rPr lang="en-US" sz="11000" spc="-253" strike="noStrike" u="none">
                <a:solidFill>
                  <a:srgbClr val="2E2E2E"/>
                </a:solidFill>
                <a:latin typeface="Playfair Display SC"/>
                <a:ea typeface="Playfair Display SC"/>
                <a:cs typeface="Playfair Display SC"/>
                <a:sym typeface="Playfair Display SC"/>
              </a:rPr>
              <a:t>WORKING EXPERIENCE</a:t>
            </a:r>
          </a:p>
        </p:txBody>
      </p:sp>
      <p:sp>
        <p:nvSpPr>
          <p:cNvPr name="TextBox 10" id="10"/>
          <p:cNvSpPr txBox="true"/>
          <p:nvPr/>
        </p:nvSpPr>
        <p:spPr>
          <a:xfrm rot="0">
            <a:off x="95250" y="6119056"/>
            <a:ext cx="6390317" cy="581025"/>
          </a:xfrm>
          <a:prstGeom prst="rect">
            <a:avLst/>
          </a:prstGeom>
        </p:spPr>
        <p:txBody>
          <a:bodyPr anchor="t" rtlCol="false" tIns="0" lIns="0" bIns="0" rIns="0">
            <a:spAutoFit/>
          </a:bodyPr>
          <a:lstStyle/>
          <a:p>
            <a:pPr algn="l">
              <a:lnSpc>
                <a:spcPts val="2400"/>
              </a:lnSpc>
            </a:pPr>
            <a:r>
              <a:rPr lang="en-US" sz="2000">
                <a:solidFill>
                  <a:srgbClr val="2E2E2E"/>
                </a:solidFill>
                <a:latin typeface="TT Hoves Bold"/>
                <a:ea typeface="TT Hoves Bold"/>
                <a:cs typeface="TT Hoves Bold"/>
                <a:sym typeface="TT Hoves Bold"/>
              </a:rPr>
              <a:t>     FOUNDING INTERNATIONAL DIRECTOR </a:t>
            </a:r>
          </a:p>
          <a:p>
            <a:pPr algn="l" marL="0" indent="0" lvl="0">
              <a:lnSpc>
                <a:spcPts val="2160"/>
              </a:lnSpc>
            </a:pPr>
            <a:r>
              <a:rPr lang="en-US" sz="1800">
                <a:solidFill>
                  <a:srgbClr val="2E2E2E"/>
                </a:solidFill>
                <a:latin typeface="TT Hoves Bold"/>
                <a:ea typeface="TT Hoves Bold"/>
                <a:cs typeface="TT Hoves Bold"/>
                <a:sym typeface="TT Hoves Bold"/>
              </a:rPr>
              <a:t>                       </a:t>
            </a:r>
            <a:r>
              <a:rPr lang="en-US" sz="1800">
                <a:solidFill>
                  <a:srgbClr val="2E2E2E"/>
                </a:solidFill>
                <a:latin typeface="TT Hoves"/>
                <a:ea typeface="TT Hoves"/>
                <a:cs typeface="TT Hoves"/>
                <a:sym typeface="TT Hoves"/>
              </a:rPr>
              <a:t>   WORLD DIPLOMATS</a:t>
            </a:r>
          </a:p>
        </p:txBody>
      </p:sp>
      <p:sp>
        <p:nvSpPr>
          <p:cNvPr name="TextBox 11" id="11"/>
          <p:cNvSpPr txBox="true"/>
          <p:nvPr/>
        </p:nvSpPr>
        <p:spPr>
          <a:xfrm rot="0">
            <a:off x="95250" y="6870953"/>
            <a:ext cx="5923999" cy="2965683"/>
          </a:xfrm>
          <a:prstGeom prst="rect">
            <a:avLst/>
          </a:prstGeom>
        </p:spPr>
        <p:txBody>
          <a:bodyPr anchor="t" rtlCol="false" tIns="0" lIns="0" bIns="0" rIns="0">
            <a:spAutoFit/>
          </a:bodyPr>
          <a:lstStyle/>
          <a:p>
            <a:pPr algn="just">
              <a:lnSpc>
                <a:spcPts val="2358"/>
              </a:lnSpc>
            </a:pPr>
            <a:r>
              <a:rPr lang="en-US" sz="1684">
                <a:solidFill>
                  <a:srgbClr val="2E2E2E"/>
                </a:solidFill>
                <a:latin typeface="TT Hoves Bold"/>
                <a:ea typeface="TT Hoves Bold"/>
                <a:cs typeface="TT Hoves Bold"/>
                <a:sym typeface="TT Hoves Bold"/>
              </a:rPr>
              <a:t>As the Founding International Director of World Diplomats, my functions include maintaining diplomatic relationships with global organizations, governments, and individuals, promoting peace and cooperation through dialogue and negotiation, organizing international events and conferences, and advocating for human rights and international law. I work to bridge cultural differences, build alliances, and resolve conflicts through diplomacy and mutual understanding.</a:t>
            </a:r>
          </a:p>
          <a:p>
            <a:pPr algn="just">
              <a:lnSpc>
                <a:spcPts val="2515"/>
              </a:lnSpc>
            </a:pPr>
          </a:p>
        </p:txBody>
      </p:sp>
      <p:sp>
        <p:nvSpPr>
          <p:cNvPr name="TextBox 12" id="12"/>
          <p:cNvSpPr txBox="true"/>
          <p:nvPr/>
        </p:nvSpPr>
        <p:spPr>
          <a:xfrm rot="0">
            <a:off x="743321" y="5695193"/>
            <a:ext cx="3772169" cy="447675"/>
          </a:xfrm>
          <a:prstGeom prst="rect">
            <a:avLst/>
          </a:prstGeom>
        </p:spPr>
        <p:txBody>
          <a:bodyPr anchor="t" rtlCol="false" tIns="0" lIns="0" bIns="0" rIns="0">
            <a:spAutoFit/>
          </a:bodyPr>
          <a:lstStyle/>
          <a:p>
            <a:pPr algn="l" marL="0" indent="0" lvl="0">
              <a:lnSpc>
                <a:spcPts val="3599"/>
              </a:lnSpc>
              <a:spcBef>
                <a:spcPct val="0"/>
              </a:spcBef>
            </a:pPr>
            <a:r>
              <a:rPr lang="en-US" sz="2999" strike="noStrike" u="none">
                <a:solidFill>
                  <a:srgbClr val="2E2E2E"/>
                </a:solidFill>
                <a:latin typeface="TT Hoves Bold"/>
                <a:ea typeface="TT Hoves Bold"/>
                <a:cs typeface="TT Hoves Bold"/>
                <a:sym typeface="TT Hoves Bold"/>
              </a:rPr>
              <a:t>2023 TO PRESENT</a:t>
            </a:r>
          </a:p>
        </p:txBody>
      </p:sp>
      <p:sp>
        <p:nvSpPr>
          <p:cNvPr name="TextBox 13" id="13"/>
          <p:cNvSpPr txBox="true"/>
          <p:nvPr/>
        </p:nvSpPr>
        <p:spPr>
          <a:xfrm rot="0">
            <a:off x="12469721" y="6208344"/>
            <a:ext cx="5425442" cy="666750"/>
          </a:xfrm>
          <a:prstGeom prst="rect">
            <a:avLst/>
          </a:prstGeom>
        </p:spPr>
        <p:txBody>
          <a:bodyPr anchor="t" rtlCol="false" tIns="0" lIns="0" bIns="0" rIns="0">
            <a:spAutoFit/>
          </a:bodyPr>
          <a:lstStyle/>
          <a:p>
            <a:pPr algn="just">
              <a:lnSpc>
                <a:spcPts val="3239"/>
              </a:lnSpc>
            </a:pPr>
            <a:r>
              <a:rPr lang="en-US" sz="2699">
                <a:solidFill>
                  <a:srgbClr val="2E2E2E"/>
                </a:solidFill>
                <a:latin typeface="TT Hoves Bold"/>
                <a:ea typeface="TT Hoves Bold"/>
                <a:cs typeface="TT Hoves Bold"/>
                <a:sym typeface="TT Hoves Bold"/>
              </a:rPr>
              <a:t>CHIEF PUBLIC POLICY ANALYST</a:t>
            </a:r>
          </a:p>
          <a:p>
            <a:pPr algn="just" marL="0" indent="0" lvl="0">
              <a:lnSpc>
                <a:spcPts val="2040"/>
              </a:lnSpc>
            </a:pPr>
            <a:r>
              <a:rPr lang="en-US" sz="1700">
                <a:solidFill>
                  <a:srgbClr val="2E2E2E"/>
                </a:solidFill>
                <a:latin typeface="TT Hoves"/>
                <a:ea typeface="TT Hoves"/>
                <a:cs typeface="TT Hoves"/>
                <a:sym typeface="TT Hoves"/>
              </a:rPr>
              <a:t>PRESENT PLANET RESOURCES MANAGEMENT, INC.</a:t>
            </a:r>
          </a:p>
        </p:txBody>
      </p:sp>
      <p:sp>
        <p:nvSpPr>
          <p:cNvPr name="TextBox 14" id="14"/>
          <p:cNvSpPr txBox="true"/>
          <p:nvPr/>
        </p:nvSpPr>
        <p:spPr>
          <a:xfrm rot="0">
            <a:off x="12329044" y="7103694"/>
            <a:ext cx="5771386" cy="3252304"/>
          </a:xfrm>
          <a:prstGeom prst="rect">
            <a:avLst/>
          </a:prstGeom>
        </p:spPr>
        <p:txBody>
          <a:bodyPr anchor="t" rtlCol="false" tIns="0" lIns="0" bIns="0" rIns="0">
            <a:spAutoFit/>
          </a:bodyPr>
          <a:lstStyle/>
          <a:p>
            <a:pPr algn="just">
              <a:lnSpc>
                <a:spcPts val="2370"/>
              </a:lnSpc>
              <a:spcBef>
                <a:spcPct val="0"/>
              </a:spcBef>
            </a:pPr>
            <a:r>
              <a:rPr lang="en-US" sz="1693" strike="noStrike" u="none">
                <a:solidFill>
                  <a:srgbClr val="2E2E2E"/>
                </a:solidFill>
                <a:latin typeface="TT Hoves Bold"/>
                <a:ea typeface="TT Hoves Bold"/>
                <a:cs typeface="TT Hoves Bold"/>
                <a:sym typeface="TT Hoves Bold"/>
              </a:rPr>
              <a:t>Foster collaboration with governments, NGOs, local communities, and international partners. Facilitate dialogue and coordinate efforts to address desertification challenges, ensuring a comprehensive and inclusive approach.</a:t>
            </a:r>
          </a:p>
          <a:p>
            <a:pPr algn="just">
              <a:lnSpc>
                <a:spcPts val="2370"/>
              </a:lnSpc>
              <a:spcBef>
                <a:spcPct val="0"/>
              </a:spcBef>
            </a:pPr>
            <a:r>
              <a:rPr lang="en-US" sz="1693" strike="noStrike" u="none">
                <a:solidFill>
                  <a:srgbClr val="2E2E2E"/>
                </a:solidFill>
                <a:latin typeface="TT Hoves Bold"/>
                <a:ea typeface="TT Hoves Bold"/>
                <a:cs typeface="TT Hoves Bold"/>
                <a:sym typeface="TT Hoves Bold"/>
              </a:rPr>
              <a:t>Establish robust monitoring and evaluation mechanisms to assess the effectiveness of initiatives in combating desertification. Develop indicators to measure progress and impact, providing regular reports to stakeholders.</a:t>
            </a:r>
          </a:p>
          <a:p>
            <a:pPr algn="just" marL="0" indent="0" lvl="0">
              <a:lnSpc>
                <a:spcPts val="2407"/>
              </a:lnSpc>
              <a:spcBef>
                <a:spcPct val="0"/>
              </a:spcBef>
            </a:pPr>
          </a:p>
        </p:txBody>
      </p:sp>
      <p:sp>
        <p:nvSpPr>
          <p:cNvPr name="TextBox 15" id="15"/>
          <p:cNvSpPr txBox="true"/>
          <p:nvPr/>
        </p:nvSpPr>
        <p:spPr>
          <a:xfrm rot="0">
            <a:off x="12920387" y="5680906"/>
            <a:ext cx="1886084" cy="447675"/>
          </a:xfrm>
          <a:prstGeom prst="rect">
            <a:avLst/>
          </a:prstGeom>
        </p:spPr>
        <p:txBody>
          <a:bodyPr anchor="t" rtlCol="false" tIns="0" lIns="0" bIns="0" rIns="0">
            <a:spAutoFit/>
          </a:bodyPr>
          <a:lstStyle/>
          <a:p>
            <a:pPr algn="just" marL="0" indent="0" lvl="0">
              <a:lnSpc>
                <a:spcPts val="3599"/>
              </a:lnSpc>
              <a:spcBef>
                <a:spcPct val="0"/>
              </a:spcBef>
            </a:pPr>
            <a:r>
              <a:rPr lang="en-US" sz="2999" strike="noStrike" u="none">
                <a:solidFill>
                  <a:srgbClr val="2E2E2E"/>
                </a:solidFill>
                <a:latin typeface="TT Hoves Bold"/>
                <a:ea typeface="TT Hoves Bold"/>
                <a:cs typeface="TT Hoves Bold"/>
                <a:sym typeface="TT Hoves Bold"/>
              </a:rPr>
              <a:t>2016</a:t>
            </a:r>
          </a:p>
        </p:txBody>
      </p:sp>
      <p:sp>
        <p:nvSpPr>
          <p:cNvPr name="TextBox 16" id="16"/>
          <p:cNvSpPr txBox="true"/>
          <p:nvPr/>
        </p:nvSpPr>
        <p:spPr>
          <a:xfrm rot="0">
            <a:off x="6163689" y="6103569"/>
            <a:ext cx="5955033" cy="885825"/>
          </a:xfrm>
          <a:prstGeom prst="rect">
            <a:avLst/>
          </a:prstGeom>
        </p:spPr>
        <p:txBody>
          <a:bodyPr anchor="t" rtlCol="false" tIns="0" lIns="0" bIns="0" rIns="0">
            <a:spAutoFit/>
          </a:bodyPr>
          <a:lstStyle/>
          <a:p>
            <a:pPr algn="just" marL="0" indent="0" lvl="0">
              <a:lnSpc>
                <a:spcPts val="2400"/>
              </a:lnSpc>
            </a:pPr>
            <a:r>
              <a:rPr lang="en-US" sz="2000" strike="noStrike" u="none">
                <a:solidFill>
                  <a:srgbClr val="2E2E2E"/>
                </a:solidFill>
                <a:latin typeface="TT Hoves Bold"/>
                <a:ea typeface="TT Hoves Bold"/>
                <a:cs typeface="TT Hoves Bold"/>
                <a:sym typeface="TT Hoves Bold"/>
              </a:rPr>
              <a:t>CONSULTANT OFFICER/CONVENTION TO COMBAT DESERTIFICATION: </a:t>
            </a:r>
          </a:p>
          <a:p>
            <a:pPr algn="just" marL="0" indent="0" lvl="0">
              <a:lnSpc>
                <a:spcPts val="2160"/>
              </a:lnSpc>
            </a:pPr>
            <a:r>
              <a:rPr lang="en-US" sz="1800" strike="noStrike" u="none">
                <a:solidFill>
                  <a:srgbClr val="2E2E2E"/>
                </a:solidFill>
                <a:latin typeface="TT Hoves"/>
                <a:ea typeface="TT Hoves"/>
                <a:cs typeface="TT Hoves"/>
                <a:sym typeface="TT Hoves"/>
              </a:rPr>
              <a:t>ENVIRONMENTAL PROTECTION AGENCY LIBERIA</a:t>
            </a:r>
          </a:p>
        </p:txBody>
      </p:sp>
      <p:sp>
        <p:nvSpPr>
          <p:cNvPr name="TextBox 17" id="17"/>
          <p:cNvSpPr txBox="true"/>
          <p:nvPr/>
        </p:nvSpPr>
        <p:spPr>
          <a:xfrm rot="0">
            <a:off x="6373405" y="7079882"/>
            <a:ext cx="5535601" cy="1120534"/>
          </a:xfrm>
          <a:prstGeom prst="rect">
            <a:avLst/>
          </a:prstGeom>
        </p:spPr>
        <p:txBody>
          <a:bodyPr anchor="t" rtlCol="false" tIns="0" lIns="0" bIns="0" rIns="0">
            <a:spAutoFit/>
          </a:bodyPr>
          <a:lstStyle/>
          <a:p>
            <a:pPr algn="just">
              <a:lnSpc>
                <a:spcPts val="2288"/>
              </a:lnSpc>
              <a:spcBef>
                <a:spcPct val="0"/>
              </a:spcBef>
            </a:pPr>
            <a:r>
              <a:rPr lang="en-US" sz="1634">
                <a:solidFill>
                  <a:srgbClr val="2E2E2E"/>
                </a:solidFill>
                <a:latin typeface="TT Hoves Bold"/>
                <a:ea typeface="TT Hoves Bold"/>
                <a:cs typeface="TT Hoves Bold"/>
                <a:sym typeface="TT Hoves Bold"/>
              </a:rPr>
              <a:t>Sup</a:t>
            </a:r>
            <a:r>
              <a:rPr lang="en-US" sz="1634" strike="noStrike" u="none">
                <a:solidFill>
                  <a:srgbClr val="2E2E2E"/>
                </a:solidFill>
                <a:latin typeface="TT Hoves Bold"/>
                <a:ea typeface="TT Hoves Bold"/>
                <a:cs typeface="TT Hoves Bold"/>
                <a:sym typeface="TT Hoves Bold"/>
              </a:rPr>
              <a:t>ervise/ monitor activities about the installation, operations, and proper maintenance of pollution sources, and other functions.</a:t>
            </a:r>
          </a:p>
          <a:p>
            <a:pPr algn="just" marL="0" indent="0" lvl="0">
              <a:lnSpc>
                <a:spcPts val="2288"/>
              </a:lnSpc>
              <a:spcBef>
                <a:spcPct val="0"/>
              </a:spcBef>
            </a:pPr>
          </a:p>
        </p:txBody>
      </p:sp>
      <p:sp>
        <p:nvSpPr>
          <p:cNvPr name="TextBox 18" id="18"/>
          <p:cNvSpPr txBox="true"/>
          <p:nvPr/>
        </p:nvSpPr>
        <p:spPr>
          <a:xfrm rot="0">
            <a:off x="6904667" y="5680906"/>
            <a:ext cx="4066577" cy="447675"/>
          </a:xfrm>
          <a:prstGeom prst="rect">
            <a:avLst/>
          </a:prstGeom>
        </p:spPr>
        <p:txBody>
          <a:bodyPr anchor="t" rtlCol="false" tIns="0" lIns="0" bIns="0" rIns="0">
            <a:spAutoFit/>
          </a:bodyPr>
          <a:lstStyle/>
          <a:p>
            <a:pPr algn="just" marL="0" indent="0" lvl="0">
              <a:lnSpc>
                <a:spcPts val="3599"/>
              </a:lnSpc>
              <a:spcBef>
                <a:spcPct val="0"/>
              </a:spcBef>
            </a:pPr>
            <a:r>
              <a:rPr lang="en-US" sz="2999" strike="noStrike" u="none">
                <a:solidFill>
                  <a:srgbClr val="2E2E2E"/>
                </a:solidFill>
                <a:latin typeface="TT Hoves Bold"/>
                <a:ea typeface="TT Hoves Bold"/>
                <a:cs typeface="TT Hoves Bold"/>
                <a:sym typeface="TT Hoves Bold"/>
              </a:rPr>
              <a:t>2017 TO MARCH 2019</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E242B"/>
        </a:solidFill>
      </p:bgPr>
    </p:bg>
    <p:spTree>
      <p:nvGrpSpPr>
        <p:cNvPr id="1" name=""/>
        <p:cNvGrpSpPr/>
        <p:nvPr/>
      </p:nvGrpSpPr>
      <p:grpSpPr>
        <a:xfrm>
          <a:off x="0" y="0"/>
          <a:ext cx="0" cy="0"/>
          <a:chOff x="0" y="0"/>
          <a:chExt cx="0" cy="0"/>
        </a:xfrm>
      </p:grpSpPr>
      <p:sp>
        <p:nvSpPr>
          <p:cNvPr name="Freeform 2" id="2"/>
          <p:cNvSpPr/>
          <p:nvPr/>
        </p:nvSpPr>
        <p:spPr>
          <a:xfrm flipH="false" flipV="false" rot="0">
            <a:off x="-4829136" y="-3837385"/>
            <a:ext cx="10641643" cy="10641643"/>
          </a:xfrm>
          <a:custGeom>
            <a:avLst/>
            <a:gdLst/>
            <a:ahLst/>
            <a:cxnLst/>
            <a:rect r="r" b="b" t="t" l="l"/>
            <a:pathLst>
              <a:path h="10641643" w="10641643">
                <a:moveTo>
                  <a:pt x="0" y="0"/>
                </a:moveTo>
                <a:lnTo>
                  <a:pt x="10641643" y="0"/>
                </a:lnTo>
                <a:lnTo>
                  <a:pt x="10641643" y="10641643"/>
                </a:lnTo>
                <a:lnTo>
                  <a:pt x="0" y="10641643"/>
                </a:lnTo>
                <a:lnTo>
                  <a:pt x="0" y="0"/>
                </a:lnTo>
                <a:close/>
              </a:path>
            </a:pathLst>
          </a:custGeom>
          <a:blipFill>
            <a:blip r:embed="rId2"/>
            <a:stretch>
              <a:fillRect l="0" t="0" r="0" b="0"/>
            </a:stretch>
          </a:blipFill>
        </p:spPr>
      </p:sp>
      <p:sp>
        <p:nvSpPr>
          <p:cNvPr name="Freeform 3" id="3"/>
          <p:cNvSpPr/>
          <p:nvPr/>
        </p:nvSpPr>
        <p:spPr>
          <a:xfrm flipH="false" flipV="false" rot="0">
            <a:off x="1028700" y="1483436"/>
            <a:ext cx="7247442" cy="7247442"/>
          </a:xfrm>
          <a:custGeom>
            <a:avLst/>
            <a:gdLst/>
            <a:ahLst/>
            <a:cxnLst/>
            <a:rect r="r" b="b" t="t" l="l"/>
            <a:pathLst>
              <a:path h="7247442" w="7247442">
                <a:moveTo>
                  <a:pt x="0" y="0"/>
                </a:moveTo>
                <a:lnTo>
                  <a:pt x="7247442" y="0"/>
                </a:lnTo>
                <a:lnTo>
                  <a:pt x="7247442" y="7247442"/>
                </a:lnTo>
                <a:lnTo>
                  <a:pt x="0" y="7247442"/>
                </a:lnTo>
                <a:lnTo>
                  <a:pt x="0" y="0"/>
                </a:lnTo>
                <a:close/>
              </a:path>
            </a:pathLst>
          </a:custGeom>
          <a:blipFill>
            <a:blip r:embed="rId3"/>
            <a:stretch>
              <a:fillRect l="0" t="0" r="0" b="0"/>
            </a:stretch>
          </a:blipFill>
        </p:spPr>
      </p:sp>
      <p:grpSp>
        <p:nvGrpSpPr>
          <p:cNvPr name="Group 4" id="4"/>
          <p:cNvGrpSpPr/>
          <p:nvPr/>
        </p:nvGrpSpPr>
        <p:grpSpPr>
          <a:xfrm rot="0">
            <a:off x="316611" y="87469"/>
            <a:ext cx="8663865" cy="7437170"/>
            <a:chOff x="0" y="0"/>
            <a:chExt cx="1024425" cy="879380"/>
          </a:xfrm>
        </p:grpSpPr>
        <p:sp>
          <p:nvSpPr>
            <p:cNvPr name="Freeform 5" id="5"/>
            <p:cNvSpPr/>
            <p:nvPr/>
          </p:nvSpPr>
          <p:spPr>
            <a:xfrm flipH="false" flipV="false" rot="0">
              <a:off x="0" y="0"/>
              <a:ext cx="1024425" cy="879380"/>
            </a:xfrm>
            <a:custGeom>
              <a:avLst/>
              <a:gdLst/>
              <a:ahLst/>
              <a:cxnLst/>
              <a:rect r="r" b="b" t="t" l="l"/>
              <a:pathLst>
                <a:path h="879380" w="1024425">
                  <a:moveTo>
                    <a:pt x="512213" y="0"/>
                  </a:moveTo>
                  <a:cubicBezTo>
                    <a:pt x="229325" y="0"/>
                    <a:pt x="0" y="196856"/>
                    <a:pt x="0" y="439690"/>
                  </a:cubicBezTo>
                  <a:cubicBezTo>
                    <a:pt x="0" y="682524"/>
                    <a:pt x="229325" y="879380"/>
                    <a:pt x="512213" y="879380"/>
                  </a:cubicBezTo>
                  <a:cubicBezTo>
                    <a:pt x="795100" y="879380"/>
                    <a:pt x="1024425" y="682524"/>
                    <a:pt x="1024425" y="439690"/>
                  </a:cubicBezTo>
                  <a:cubicBezTo>
                    <a:pt x="1024425" y="196856"/>
                    <a:pt x="795100" y="0"/>
                    <a:pt x="512213" y="0"/>
                  </a:cubicBezTo>
                  <a:close/>
                </a:path>
              </a:pathLst>
            </a:custGeom>
            <a:blipFill>
              <a:blip r:embed="rId4"/>
              <a:stretch>
                <a:fillRect l="-20667" t="0" r="-31938" b="0"/>
              </a:stretch>
            </a:blipFill>
          </p:spPr>
        </p:sp>
      </p:grpSp>
      <p:sp>
        <p:nvSpPr>
          <p:cNvPr name="AutoShape 6" id="6"/>
          <p:cNvSpPr/>
          <p:nvPr/>
        </p:nvSpPr>
        <p:spPr>
          <a:xfrm>
            <a:off x="15507543" y="2201257"/>
            <a:ext cx="4991440" cy="0"/>
          </a:xfrm>
          <a:prstGeom prst="line">
            <a:avLst/>
          </a:prstGeom>
          <a:ln cap="rnd" w="38100">
            <a:solidFill>
              <a:srgbClr val="D19EFD"/>
            </a:solidFill>
            <a:prstDash val="solid"/>
            <a:headEnd type="none" len="sm" w="sm"/>
            <a:tailEnd type="none" len="sm" w="sm"/>
          </a:ln>
        </p:spPr>
      </p:sp>
      <p:sp>
        <p:nvSpPr>
          <p:cNvPr name="Freeform 7" id="7"/>
          <p:cNvSpPr/>
          <p:nvPr/>
        </p:nvSpPr>
        <p:spPr>
          <a:xfrm flipH="false" flipV="false" rot="0">
            <a:off x="15984644" y="8307854"/>
            <a:ext cx="4090992" cy="4115024"/>
          </a:xfrm>
          <a:custGeom>
            <a:avLst/>
            <a:gdLst/>
            <a:ahLst/>
            <a:cxnLst/>
            <a:rect r="r" b="b" t="t" l="l"/>
            <a:pathLst>
              <a:path h="4115024" w="4090992">
                <a:moveTo>
                  <a:pt x="0" y="0"/>
                </a:moveTo>
                <a:lnTo>
                  <a:pt x="4090992" y="0"/>
                </a:lnTo>
                <a:lnTo>
                  <a:pt x="4090992" y="4115023"/>
                </a:lnTo>
                <a:lnTo>
                  <a:pt x="0" y="4115023"/>
                </a:lnTo>
                <a:lnTo>
                  <a:pt x="0" y="0"/>
                </a:lnTo>
                <a:close/>
              </a:path>
            </a:pathLst>
          </a:custGeom>
          <a:blipFill>
            <a:blip r:embed="rId3"/>
            <a:stretch>
              <a:fillRect l="-293" t="0" r="-293" b="0"/>
            </a:stretch>
          </a:blipFill>
        </p:spPr>
      </p:sp>
      <p:pic>
        <p:nvPicPr>
          <p:cNvPr name="Picture 8" id="8"/>
          <p:cNvPicPr>
            <a:picLocks noChangeAspect="true"/>
          </p:cNvPicPr>
          <p:nvPr/>
        </p:nvPicPr>
        <p:blipFill>
          <a:blip r:embed="rId5"/>
          <a:stretch>
            <a:fillRect/>
          </a:stretch>
        </p:blipFill>
        <p:spPr>
          <a:xfrm rot="0">
            <a:off x="8653312" y="3025782"/>
            <a:ext cx="3925970" cy="1119933"/>
          </a:xfrm>
          <a:prstGeom prst="rect">
            <a:avLst/>
          </a:prstGeom>
        </p:spPr>
      </p:pic>
      <p:sp>
        <p:nvSpPr>
          <p:cNvPr name="TextBox 9" id="9"/>
          <p:cNvSpPr txBox="true"/>
          <p:nvPr/>
        </p:nvSpPr>
        <p:spPr>
          <a:xfrm rot="0">
            <a:off x="9144000" y="3400436"/>
            <a:ext cx="5434486" cy="405618"/>
          </a:xfrm>
          <a:prstGeom prst="rect">
            <a:avLst/>
          </a:prstGeom>
        </p:spPr>
        <p:txBody>
          <a:bodyPr anchor="t" rtlCol="false" tIns="0" lIns="0" bIns="0" rIns="0">
            <a:spAutoFit/>
          </a:bodyPr>
          <a:lstStyle/>
          <a:p>
            <a:pPr algn="l">
              <a:lnSpc>
                <a:spcPts val="2379"/>
              </a:lnSpc>
            </a:pPr>
            <a:r>
              <a:rPr lang="en-US" sz="1699">
                <a:solidFill>
                  <a:srgbClr val="FFFFFF"/>
                </a:solidFill>
                <a:latin typeface="Mont Bold"/>
                <a:ea typeface="Mont Bold"/>
                <a:cs typeface="Mont Bold"/>
                <a:sym typeface="Mont Bold"/>
              </a:rPr>
              <a:t>Communication skills</a:t>
            </a:r>
          </a:p>
          <a:p>
            <a:pPr algn="l">
              <a:lnSpc>
                <a:spcPts val="280"/>
              </a:lnSpc>
            </a:pPr>
          </a:p>
        </p:txBody>
      </p:sp>
      <p:pic>
        <p:nvPicPr>
          <p:cNvPr name="Picture 10" id="10"/>
          <p:cNvPicPr>
            <a:picLocks noChangeAspect="true"/>
          </p:cNvPicPr>
          <p:nvPr/>
        </p:nvPicPr>
        <p:blipFill>
          <a:blip r:embed="rId6"/>
          <a:stretch>
            <a:fillRect/>
          </a:stretch>
        </p:blipFill>
        <p:spPr>
          <a:xfrm rot="0">
            <a:off x="8631706" y="3784106"/>
            <a:ext cx="4185241" cy="1195116"/>
          </a:xfrm>
          <a:prstGeom prst="rect">
            <a:avLst/>
          </a:prstGeom>
        </p:spPr>
      </p:pic>
      <p:sp>
        <p:nvSpPr>
          <p:cNvPr name="TextBox 11" id="11"/>
          <p:cNvSpPr txBox="true"/>
          <p:nvPr/>
        </p:nvSpPr>
        <p:spPr>
          <a:xfrm rot="0">
            <a:off x="9144000" y="4157896"/>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Project management</a:t>
            </a:r>
          </a:p>
        </p:txBody>
      </p:sp>
      <p:sp>
        <p:nvSpPr>
          <p:cNvPr name="Freeform 12" id="12"/>
          <p:cNvSpPr/>
          <p:nvPr/>
        </p:nvSpPr>
        <p:spPr>
          <a:xfrm flipH="false" flipV="false" rot="0">
            <a:off x="16528074" y="8822889"/>
            <a:ext cx="3050919" cy="3050919"/>
          </a:xfrm>
          <a:custGeom>
            <a:avLst/>
            <a:gdLst/>
            <a:ahLst/>
            <a:cxnLst/>
            <a:rect r="r" b="b" t="t" l="l"/>
            <a:pathLst>
              <a:path h="3050919" w="3050919">
                <a:moveTo>
                  <a:pt x="0" y="0"/>
                </a:moveTo>
                <a:lnTo>
                  <a:pt x="3050919" y="0"/>
                </a:lnTo>
                <a:lnTo>
                  <a:pt x="3050919" y="3050919"/>
                </a:lnTo>
                <a:lnTo>
                  <a:pt x="0" y="3050919"/>
                </a:lnTo>
                <a:lnTo>
                  <a:pt x="0" y="0"/>
                </a:lnTo>
                <a:close/>
              </a:path>
            </a:pathLst>
          </a:custGeom>
          <a:blipFill>
            <a:blip r:embed="rId2"/>
            <a:stretch>
              <a:fillRect l="0" t="0" r="0" b="0"/>
            </a:stretch>
          </a:blipFill>
        </p:spPr>
      </p:sp>
      <p:pic>
        <p:nvPicPr>
          <p:cNvPr name="Picture 13" id="13"/>
          <p:cNvPicPr>
            <a:picLocks noChangeAspect="true"/>
          </p:cNvPicPr>
          <p:nvPr/>
        </p:nvPicPr>
        <p:blipFill>
          <a:blip r:embed="rId7"/>
          <a:stretch>
            <a:fillRect/>
          </a:stretch>
        </p:blipFill>
        <p:spPr>
          <a:xfrm rot="0">
            <a:off x="8631706" y="4654331"/>
            <a:ext cx="4185241" cy="1195116"/>
          </a:xfrm>
          <a:prstGeom prst="rect">
            <a:avLst/>
          </a:prstGeom>
        </p:spPr>
      </p:pic>
      <p:sp>
        <p:nvSpPr>
          <p:cNvPr name="TextBox 14" id="14"/>
          <p:cNvSpPr txBox="true"/>
          <p:nvPr/>
        </p:nvSpPr>
        <p:spPr>
          <a:xfrm rot="0">
            <a:off x="9144000" y="5005827"/>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Critical thinking</a:t>
            </a:r>
          </a:p>
        </p:txBody>
      </p:sp>
      <p:sp>
        <p:nvSpPr>
          <p:cNvPr name="Freeform 15" id="15"/>
          <p:cNvSpPr/>
          <p:nvPr/>
        </p:nvSpPr>
        <p:spPr>
          <a:xfrm flipH="false" flipV="false" rot="0">
            <a:off x="17103405" y="1582634"/>
            <a:ext cx="733307" cy="241075"/>
          </a:xfrm>
          <a:custGeom>
            <a:avLst/>
            <a:gdLst/>
            <a:ahLst/>
            <a:cxnLst/>
            <a:rect r="r" b="b" t="t" l="l"/>
            <a:pathLst>
              <a:path h="241075" w="733307">
                <a:moveTo>
                  <a:pt x="0" y="0"/>
                </a:moveTo>
                <a:lnTo>
                  <a:pt x="733307" y="0"/>
                </a:lnTo>
                <a:lnTo>
                  <a:pt x="733307" y="241074"/>
                </a:lnTo>
                <a:lnTo>
                  <a:pt x="0" y="24107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3745271" y="9071024"/>
            <a:ext cx="746341" cy="245360"/>
          </a:xfrm>
          <a:custGeom>
            <a:avLst/>
            <a:gdLst/>
            <a:ahLst/>
            <a:cxnLst/>
            <a:rect r="r" b="b" t="t" l="l"/>
            <a:pathLst>
              <a:path h="245360" w="746341">
                <a:moveTo>
                  <a:pt x="0" y="0"/>
                </a:moveTo>
                <a:lnTo>
                  <a:pt x="746342" y="0"/>
                </a:lnTo>
                <a:lnTo>
                  <a:pt x="746342" y="245360"/>
                </a:lnTo>
                <a:lnTo>
                  <a:pt x="0" y="2453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pic>
        <p:nvPicPr>
          <p:cNvPr name="Picture 17" id="17"/>
          <p:cNvPicPr>
            <a:picLocks noChangeAspect="true"/>
          </p:cNvPicPr>
          <p:nvPr/>
        </p:nvPicPr>
        <p:blipFill>
          <a:blip r:embed="rId10"/>
          <a:stretch>
            <a:fillRect/>
          </a:stretch>
        </p:blipFill>
        <p:spPr>
          <a:xfrm rot="0">
            <a:off x="8631706" y="5399557"/>
            <a:ext cx="4185241" cy="1195116"/>
          </a:xfrm>
          <a:prstGeom prst="rect">
            <a:avLst/>
          </a:prstGeom>
        </p:spPr>
      </p:pic>
      <p:sp>
        <p:nvSpPr>
          <p:cNvPr name="TextBox 18" id="18"/>
          <p:cNvSpPr txBox="true"/>
          <p:nvPr/>
        </p:nvSpPr>
        <p:spPr>
          <a:xfrm rot="0">
            <a:off x="9144000" y="5776902"/>
            <a:ext cx="5434486" cy="363855"/>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Creativity</a:t>
            </a:r>
          </a:p>
        </p:txBody>
      </p:sp>
      <p:pic>
        <p:nvPicPr>
          <p:cNvPr name="Picture 19" id="19"/>
          <p:cNvPicPr>
            <a:picLocks noChangeAspect="true"/>
          </p:cNvPicPr>
          <p:nvPr/>
        </p:nvPicPr>
        <p:blipFill>
          <a:blip r:embed="rId11"/>
          <a:stretch>
            <a:fillRect/>
          </a:stretch>
        </p:blipFill>
        <p:spPr>
          <a:xfrm rot="0">
            <a:off x="8631706" y="6268608"/>
            <a:ext cx="4185241" cy="1195116"/>
          </a:xfrm>
          <a:prstGeom prst="rect">
            <a:avLst/>
          </a:prstGeom>
        </p:spPr>
      </p:pic>
      <p:sp>
        <p:nvSpPr>
          <p:cNvPr name="TextBox 20" id="20"/>
          <p:cNvSpPr txBox="true"/>
          <p:nvPr/>
        </p:nvSpPr>
        <p:spPr>
          <a:xfrm rot="0">
            <a:off x="9144000" y="6665003"/>
            <a:ext cx="5434486" cy="363855"/>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 Leadership</a:t>
            </a:r>
          </a:p>
        </p:txBody>
      </p:sp>
      <p:pic>
        <p:nvPicPr>
          <p:cNvPr name="Picture 21" id="21"/>
          <p:cNvPicPr>
            <a:picLocks noChangeAspect="true"/>
          </p:cNvPicPr>
          <p:nvPr/>
        </p:nvPicPr>
        <p:blipFill>
          <a:blip r:embed="rId12"/>
          <a:stretch>
            <a:fillRect/>
          </a:stretch>
        </p:blipFill>
        <p:spPr>
          <a:xfrm rot="0">
            <a:off x="8631706" y="7137658"/>
            <a:ext cx="4185241" cy="1195116"/>
          </a:xfrm>
          <a:prstGeom prst="rect">
            <a:avLst/>
          </a:prstGeom>
        </p:spPr>
      </p:pic>
      <p:sp>
        <p:nvSpPr>
          <p:cNvPr name="TextBox 22" id="22"/>
          <p:cNvSpPr txBox="true"/>
          <p:nvPr/>
        </p:nvSpPr>
        <p:spPr>
          <a:xfrm rot="0">
            <a:off x="9144000" y="7534053"/>
            <a:ext cx="5434486" cy="363855"/>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Problem-solving</a:t>
            </a:r>
          </a:p>
        </p:txBody>
      </p:sp>
      <p:pic>
        <p:nvPicPr>
          <p:cNvPr name="Picture 23" id="23"/>
          <p:cNvPicPr>
            <a:picLocks noChangeAspect="true"/>
          </p:cNvPicPr>
          <p:nvPr/>
        </p:nvPicPr>
        <p:blipFill>
          <a:blip r:embed="rId13"/>
          <a:stretch>
            <a:fillRect/>
          </a:stretch>
        </p:blipFill>
        <p:spPr>
          <a:xfrm rot="0">
            <a:off x="8713468" y="8006709"/>
            <a:ext cx="4185241" cy="1195116"/>
          </a:xfrm>
          <a:prstGeom prst="rect">
            <a:avLst/>
          </a:prstGeom>
        </p:spPr>
      </p:pic>
      <p:sp>
        <p:nvSpPr>
          <p:cNvPr name="TextBox 24" id="24"/>
          <p:cNvSpPr txBox="true"/>
          <p:nvPr/>
        </p:nvSpPr>
        <p:spPr>
          <a:xfrm rot="0">
            <a:off x="9225762" y="8403104"/>
            <a:ext cx="5434486" cy="363855"/>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Analytical skills</a:t>
            </a:r>
          </a:p>
        </p:txBody>
      </p:sp>
      <p:pic>
        <p:nvPicPr>
          <p:cNvPr name="Picture 25" id="25"/>
          <p:cNvPicPr>
            <a:picLocks noChangeAspect="true"/>
          </p:cNvPicPr>
          <p:nvPr/>
        </p:nvPicPr>
        <p:blipFill>
          <a:blip r:embed="rId14"/>
          <a:stretch>
            <a:fillRect/>
          </a:stretch>
        </p:blipFill>
        <p:spPr>
          <a:xfrm rot="0">
            <a:off x="8795230" y="8875760"/>
            <a:ext cx="4185241" cy="1195116"/>
          </a:xfrm>
          <a:prstGeom prst="rect">
            <a:avLst/>
          </a:prstGeom>
        </p:spPr>
      </p:pic>
      <p:sp>
        <p:nvSpPr>
          <p:cNvPr name="TextBox 26" id="26"/>
          <p:cNvSpPr txBox="true"/>
          <p:nvPr/>
        </p:nvSpPr>
        <p:spPr>
          <a:xfrm rot="0">
            <a:off x="9307524" y="9272155"/>
            <a:ext cx="5434486" cy="363855"/>
          </a:xfrm>
          <a:prstGeom prst="rect">
            <a:avLst/>
          </a:prstGeom>
        </p:spPr>
        <p:txBody>
          <a:bodyPr anchor="t" rtlCol="false" tIns="0" lIns="0" bIns="0" rIns="0">
            <a:spAutoFit/>
          </a:bodyPr>
          <a:lstStyle/>
          <a:p>
            <a:pPr algn="l">
              <a:lnSpc>
                <a:spcPts val="2520"/>
              </a:lnSpc>
            </a:pPr>
            <a:r>
              <a:rPr lang="en-US" sz="1800">
                <a:solidFill>
                  <a:srgbClr val="FFFFFF"/>
                </a:solidFill>
                <a:latin typeface="Mont Bold"/>
                <a:ea typeface="Mont Bold"/>
                <a:cs typeface="Mont Bold"/>
                <a:sym typeface="Mont Bold"/>
              </a:rPr>
              <a:t> Adaptability</a:t>
            </a:r>
          </a:p>
        </p:txBody>
      </p:sp>
      <p:pic>
        <p:nvPicPr>
          <p:cNvPr name="Picture 27" id="27"/>
          <p:cNvPicPr>
            <a:picLocks noChangeAspect="true"/>
          </p:cNvPicPr>
          <p:nvPr/>
        </p:nvPicPr>
        <p:blipFill>
          <a:blip r:embed="rId15"/>
          <a:stretch>
            <a:fillRect/>
          </a:stretch>
        </p:blipFill>
        <p:spPr>
          <a:xfrm rot="0">
            <a:off x="13198748" y="3004176"/>
            <a:ext cx="4185241" cy="1195116"/>
          </a:xfrm>
          <a:prstGeom prst="rect">
            <a:avLst/>
          </a:prstGeom>
        </p:spPr>
      </p:pic>
      <p:pic>
        <p:nvPicPr>
          <p:cNvPr name="Picture 28" id="28"/>
          <p:cNvPicPr>
            <a:picLocks noChangeAspect="true"/>
          </p:cNvPicPr>
          <p:nvPr/>
        </p:nvPicPr>
        <p:blipFill>
          <a:blip r:embed="rId16"/>
          <a:stretch>
            <a:fillRect/>
          </a:stretch>
        </p:blipFill>
        <p:spPr>
          <a:xfrm rot="0">
            <a:off x="13280510" y="3825601"/>
            <a:ext cx="4185241" cy="1195116"/>
          </a:xfrm>
          <a:prstGeom prst="rect">
            <a:avLst/>
          </a:prstGeom>
        </p:spPr>
      </p:pic>
      <p:pic>
        <p:nvPicPr>
          <p:cNvPr name="Picture 29" id="29"/>
          <p:cNvPicPr>
            <a:picLocks noChangeAspect="true"/>
          </p:cNvPicPr>
          <p:nvPr/>
        </p:nvPicPr>
        <p:blipFill>
          <a:blip r:embed="rId17"/>
          <a:stretch>
            <a:fillRect/>
          </a:stretch>
        </p:blipFill>
        <p:spPr>
          <a:xfrm rot="0">
            <a:off x="13198748" y="4694652"/>
            <a:ext cx="4185241" cy="1195116"/>
          </a:xfrm>
          <a:prstGeom prst="rect">
            <a:avLst/>
          </a:prstGeom>
        </p:spPr>
      </p:pic>
      <p:pic>
        <p:nvPicPr>
          <p:cNvPr name="Picture 30" id="30"/>
          <p:cNvPicPr>
            <a:picLocks noChangeAspect="true"/>
          </p:cNvPicPr>
          <p:nvPr/>
        </p:nvPicPr>
        <p:blipFill>
          <a:blip r:embed="rId18"/>
          <a:stretch>
            <a:fillRect/>
          </a:stretch>
        </p:blipFill>
        <p:spPr>
          <a:xfrm rot="0">
            <a:off x="13198748" y="5563703"/>
            <a:ext cx="4185241" cy="1195116"/>
          </a:xfrm>
          <a:prstGeom prst="rect">
            <a:avLst/>
          </a:prstGeom>
        </p:spPr>
      </p:pic>
      <p:pic>
        <p:nvPicPr>
          <p:cNvPr name="Picture 31" id="31"/>
          <p:cNvPicPr>
            <a:picLocks noChangeAspect="true"/>
          </p:cNvPicPr>
          <p:nvPr/>
        </p:nvPicPr>
        <p:blipFill>
          <a:blip r:embed="rId19"/>
          <a:stretch>
            <a:fillRect/>
          </a:stretch>
        </p:blipFill>
        <p:spPr>
          <a:xfrm rot="0">
            <a:off x="13198748" y="6432753"/>
            <a:ext cx="4185241" cy="1195116"/>
          </a:xfrm>
          <a:prstGeom prst="rect">
            <a:avLst/>
          </a:prstGeom>
        </p:spPr>
      </p:pic>
      <p:pic>
        <p:nvPicPr>
          <p:cNvPr name="Picture 32" id="32"/>
          <p:cNvPicPr>
            <a:picLocks noChangeAspect="true"/>
          </p:cNvPicPr>
          <p:nvPr/>
        </p:nvPicPr>
        <p:blipFill>
          <a:blip r:embed="rId20"/>
          <a:stretch>
            <a:fillRect/>
          </a:stretch>
        </p:blipFill>
        <p:spPr>
          <a:xfrm rot="0">
            <a:off x="13280510" y="7280533"/>
            <a:ext cx="4185241" cy="1195116"/>
          </a:xfrm>
          <a:prstGeom prst="rect">
            <a:avLst/>
          </a:prstGeom>
        </p:spPr>
      </p:pic>
      <p:pic>
        <p:nvPicPr>
          <p:cNvPr name="Picture 33" id="33"/>
          <p:cNvPicPr>
            <a:picLocks noChangeAspect="true"/>
          </p:cNvPicPr>
          <p:nvPr/>
        </p:nvPicPr>
        <p:blipFill>
          <a:blip r:embed="rId21"/>
          <a:stretch>
            <a:fillRect/>
          </a:stretch>
        </p:blipFill>
        <p:spPr>
          <a:xfrm rot="0">
            <a:off x="13362272" y="8128313"/>
            <a:ext cx="4185241" cy="1195116"/>
          </a:xfrm>
          <a:prstGeom prst="rect">
            <a:avLst/>
          </a:prstGeom>
        </p:spPr>
      </p:pic>
      <p:pic>
        <p:nvPicPr>
          <p:cNvPr name="Picture 34" id="34"/>
          <p:cNvPicPr>
            <a:picLocks noChangeAspect="true"/>
          </p:cNvPicPr>
          <p:nvPr/>
        </p:nvPicPr>
        <p:blipFill>
          <a:blip r:embed="rId22"/>
          <a:stretch>
            <a:fillRect/>
          </a:stretch>
        </p:blipFill>
        <p:spPr>
          <a:xfrm rot="0">
            <a:off x="13253533" y="8883064"/>
            <a:ext cx="4185241" cy="1195116"/>
          </a:xfrm>
          <a:prstGeom prst="rect">
            <a:avLst/>
          </a:prstGeom>
        </p:spPr>
      </p:pic>
      <p:pic>
        <p:nvPicPr>
          <p:cNvPr name="Picture 35" id="35"/>
          <p:cNvPicPr>
            <a:picLocks noChangeAspect="true"/>
          </p:cNvPicPr>
          <p:nvPr/>
        </p:nvPicPr>
        <p:blipFill>
          <a:blip r:embed="rId23"/>
          <a:stretch>
            <a:fillRect/>
          </a:stretch>
        </p:blipFill>
        <p:spPr>
          <a:xfrm rot="0">
            <a:off x="-253520" y="7100696"/>
            <a:ext cx="4185241" cy="1195116"/>
          </a:xfrm>
          <a:prstGeom prst="rect">
            <a:avLst/>
          </a:prstGeom>
        </p:spPr>
      </p:pic>
      <p:sp>
        <p:nvSpPr>
          <p:cNvPr name="TextBox 36" id="36"/>
          <p:cNvSpPr txBox="true"/>
          <p:nvPr/>
        </p:nvSpPr>
        <p:spPr>
          <a:xfrm rot="0">
            <a:off x="8980476" y="1557008"/>
            <a:ext cx="6527066" cy="1098475"/>
          </a:xfrm>
          <a:prstGeom prst="rect">
            <a:avLst/>
          </a:prstGeom>
        </p:spPr>
        <p:txBody>
          <a:bodyPr anchor="t" rtlCol="false" tIns="0" lIns="0" bIns="0" rIns="0">
            <a:spAutoFit/>
          </a:bodyPr>
          <a:lstStyle/>
          <a:p>
            <a:pPr algn="l">
              <a:lnSpc>
                <a:spcPts val="7700"/>
              </a:lnSpc>
              <a:spcBef>
                <a:spcPct val="0"/>
              </a:spcBef>
            </a:pPr>
            <a:r>
              <a:rPr lang="en-US" sz="5500">
                <a:solidFill>
                  <a:srgbClr val="FFFFFF"/>
                </a:solidFill>
                <a:latin typeface="Agrandir Wide Bold"/>
                <a:ea typeface="Agrandir Wide Bold"/>
                <a:cs typeface="Agrandir Wide Bold"/>
                <a:sym typeface="Agrandir Wide Bold"/>
              </a:rPr>
              <a:t>Personal Skills</a:t>
            </a:r>
          </a:p>
        </p:txBody>
      </p:sp>
      <p:sp>
        <p:nvSpPr>
          <p:cNvPr name="TextBox 37" id="37"/>
          <p:cNvSpPr txBox="true"/>
          <p:nvPr/>
        </p:nvSpPr>
        <p:spPr>
          <a:xfrm rot="0">
            <a:off x="8980476" y="2808798"/>
            <a:ext cx="7264837" cy="363855"/>
          </a:xfrm>
          <a:prstGeom prst="rect">
            <a:avLst/>
          </a:prstGeom>
        </p:spPr>
        <p:txBody>
          <a:bodyPr anchor="t" rtlCol="false" tIns="0" lIns="0" bIns="0" rIns="0">
            <a:spAutoFit/>
          </a:bodyPr>
          <a:lstStyle/>
          <a:p>
            <a:pPr algn="just">
              <a:lnSpc>
                <a:spcPts val="2520"/>
              </a:lnSpc>
              <a:spcBef>
                <a:spcPct val="0"/>
              </a:spcBef>
            </a:pPr>
            <a:r>
              <a:rPr lang="en-US" sz="1800">
                <a:solidFill>
                  <a:srgbClr val="FFFFFF"/>
                </a:solidFill>
                <a:latin typeface="Mont"/>
                <a:ea typeface="Mont"/>
                <a:cs typeface="Mont"/>
                <a:sym typeface="Mont"/>
              </a:rPr>
              <a:t>Here are few of my skills and experiences. </a:t>
            </a:r>
          </a:p>
        </p:txBody>
      </p:sp>
      <p:sp>
        <p:nvSpPr>
          <p:cNvPr name="TextBox 38" id="38"/>
          <p:cNvSpPr txBox="true"/>
          <p:nvPr/>
        </p:nvSpPr>
        <p:spPr>
          <a:xfrm rot="0">
            <a:off x="15681225" y="55558"/>
            <a:ext cx="2372309" cy="498475"/>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Mont Bold"/>
                <a:ea typeface="Mont Bold"/>
                <a:cs typeface="Mont Bold"/>
                <a:sym typeface="Mont Bold"/>
              </a:rPr>
              <a:t>           Portfolio </a:t>
            </a:r>
          </a:p>
        </p:txBody>
      </p:sp>
      <p:sp>
        <p:nvSpPr>
          <p:cNvPr name="TextBox 39" id="39"/>
          <p:cNvSpPr txBox="true"/>
          <p:nvPr/>
        </p:nvSpPr>
        <p:spPr>
          <a:xfrm rot="0">
            <a:off x="13711042" y="3377966"/>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Teamwork</a:t>
            </a:r>
          </a:p>
        </p:txBody>
      </p:sp>
      <p:sp>
        <p:nvSpPr>
          <p:cNvPr name="TextBox 40" id="40"/>
          <p:cNvSpPr txBox="true"/>
          <p:nvPr/>
        </p:nvSpPr>
        <p:spPr>
          <a:xfrm rot="0">
            <a:off x="13792803" y="4199391"/>
            <a:ext cx="5434486" cy="642620"/>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Time management</a:t>
            </a:r>
          </a:p>
          <a:p>
            <a:pPr algn="l">
              <a:lnSpc>
                <a:spcPts val="2380"/>
              </a:lnSpc>
            </a:pPr>
          </a:p>
        </p:txBody>
      </p:sp>
      <p:sp>
        <p:nvSpPr>
          <p:cNvPr name="TextBox 41" id="41"/>
          <p:cNvSpPr txBox="true"/>
          <p:nvPr/>
        </p:nvSpPr>
        <p:spPr>
          <a:xfrm rot="0">
            <a:off x="13711042" y="5068442"/>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Attention to detail</a:t>
            </a:r>
          </a:p>
        </p:txBody>
      </p:sp>
      <p:sp>
        <p:nvSpPr>
          <p:cNvPr name="TextBox 42" id="42"/>
          <p:cNvSpPr txBox="true"/>
          <p:nvPr/>
        </p:nvSpPr>
        <p:spPr>
          <a:xfrm rot="0">
            <a:off x="13711042" y="5937493"/>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Negotiation skills</a:t>
            </a:r>
          </a:p>
        </p:txBody>
      </p:sp>
      <p:sp>
        <p:nvSpPr>
          <p:cNvPr name="TextBox 43" id="43"/>
          <p:cNvSpPr txBox="true"/>
          <p:nvPr/>
        </p:nvSpPr>
        <p:spPr>
          <a:xfrm rot="0">
            <a:off x="13711042" y="6806544"/>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Research skills</a:t>
            </a:r>
          </a:p>
        </p:txBody>
      </p:sp>
      <p:sp>
        <p:nvSpPr>
          <p:cNvPr name="TextBox 44" id="44"/>
          <p:cNvSpPr txBox="true"/>
          <p:nvPr/>
        </p:nvSpPr>
        <p:spPr>
          <a:xfrm rot="0">
            <a:off x="13792803" y="7654323"/>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Initiative-taking</a:t>
            </a:r>
          </a:p>
        </p:txBody>
      </p:sp>
      <p:sp>
        <p:nvSpPr>
          <p:cNvPr name="TextBox 45" id="45"/>
          <p:cNvSpPr txBox="true"/>
          <p:nvPr/>
        </p:nvSpPr>
        <p:spPr>
          <a:xfrm rot="0">
            <a:off x="13874565" y="8502103"/>
            <a:ext cx="5434486" cy="347345"/>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Interpersonal skills</a:t>
            </a:r>
          </a:p>
        </p:txBody>
      </p:sp>
      <p:sp>
        <p:nvSpPr>
          <p:cNvPr name="TextBox 46" id="46"/>
          <p:cNvSpPr txBox="true"/>
          <p:nvPr/>
        </p:nvSpPr>
        <p:spPr>
          <a:xfrm rot="0">
            <a:off x="13765827" y="9256854"/>
            <a:ext cx="5434486" cy="642620"/>
          </a:xfrm>
          <a:prstGeom prst="rect">
            <a:avLst/>
          </a:prstGeom>
        </p:spPr>
        <p:txBody>
          <a:bodyPr anchor="t" rtlCol="false" tIns="0" lIns="0" bIns="0" rIns="0">
            <a:spAutoFit/>
          </a:bodyPr>
          <a:lstStyle/>
          <a:p>
            <a:pPr algn="l">
              <a:lnSpc>
                <a:spcPts val="2380"/>
              </a:lnSpc>
            </a:pPr>
            <a:r>
              <a:rPr lang="en-US" sz="1700">
                <a:solidFill>
                  <a:srgbClr val="FFFFFF"/>
                </a:solidFill>
                <a:latin typeface="Mont Bold"/>
                <a:ea typeface="Mont Bold"/>
                <a:cs typeface="Mont Bold"/>
                <a:sym typeface="Mont Bold"/>
              </a:rPr>
              <a:t>Multitasking</a:t>
            </a:r>
          </a:p>
          <a:p>
            <a:pPr algn="l">
              <a:lnSpc>
                <a:spcPts val="2380"/>
              </a:lnSpc>
            </a:pPr>
          </a:p>
        </p:txBody>
      </p:sp>
      <p:sp>
        <p:nvSpPr>
          <p:cNvPr name="TextBox 47" id="47"/>
          <p:cNvSpPr txBox="true"/>
          <p:nvPr/>
        </p:nvSpPr>
        <p:spPr>
          <a:xfrm rot="0">
            <a:off x="491686" y="7487636"/>
            <a:ext cx="5434486" cy="715010"/>
          </a:xfrm>
          <a:prstGeom prst="rect">
            <a:avLst/>
          </a:prstGeom>
        </p:spPr>
        <p:txBody>
          <a:bodyPr anchor="t" rtlCol="false" tIns="0" lIns="0" bIns="0" rIns="0">
            <a:spAutoFit/>
          </a:bodyPr>
          <a:lstStyle/>
          <a:p>
            <a:pPr algn="l">
              <a:lnSpc>
                <a:spcPts val="2800"/>
              </a:lnSpc>
            </a:pPr>
            <a:r>
              <a:rPr lang="en-US" sz="2000">
                <a:solidFill>
                  <a:srgbClr val="FFFFFF"/>
                </a:solidFill>
                <a:latin typeface="Mont Bold"/>
                <a:ea typeface="Mont Bold"/>
                <a:cs typeface="Mont Bold"/>
                <a:sym typeface="Mont Bold"/>
              </a:rPr>
              <a:t>COACHING</a:t>
            </a:r>
          </a:p>
          <a:p>
            <a:pPr algn="l">
              <a:lnSpc>
                <a:spcPts val="238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FD3CA"/>
        </a:solidFill>
      </p:bgPr>
    </p:bg>
    <p:spTree>
      <p:nvGrpSpPr>
        <p:cNvPr id="1" name=""/>
        <p:cNvGrpSpPr/>
        <p:nvPr/>
      </p:nvGrpSpPr>
      <p:grpSpPr>
        <a:xfrm>
          <a:off x="0" y="0"/>
          <a:ext cx="0" cy="0"/>
          <a:chOff x="0" y="0"/>
          <a:chExt cx="0" cy="0"/>
        </a:xfrm>
      </p:grpSpPr>
      <p:sp>
        <p:nvSpPr>
          <p:cNvPr name="AutoShape 2" id="2"/>
          <p:cNvSpPr/>
          <p:nvPr/>
        </p:nvSpPr>
        <p:spPr>
          <a:xfrm>
            <a:off x="9548839" y="794064"/>
            <a:ext cx="8739161" cy="0"/>
          </a:xfrm>
          <a:prstGeom prst="line">
            <a:avLst/>
          </a:prstGeom>
          <a:ln cap="flat" w="19050">
            <a:solidFill>
              <a:srgbClr val="100F0D"/>
            </a:solidFill>
            <a:prstDash val="solid"/>
            <a:headEnd type="none" len="sm" w="sm"/>
            <a:tailEnd type="none" len="sm" w="sm"/>
          </a:ln>
        </p:spPr>
      </p:sp>
      <p:sp>
        <p:nvSpPr>
          <p:cNvPr name="Freeform 3" id="3"/>
          <p:cNvSpPr/>
          <p:nvPr/>
        </p:nvSpPr>
        <p:spPr>
          <a:xfrm flipH="false" flipV="false" rot="0">
            <a:off x="8044774" y="23275"/>
            <a:ext cx="1504065" cy="1411086"/>
          </a:xfrm>
          <a:custGeom>
            <a:avLst/>
            <a:gdLst/>
            <a:ahLst/>
            <a:cxnLst/>
            <a:rect r="r" b="b" t="t" l="l"/>
            <a:pathLst>
              <a:path h="1411086" w="1504065">
                <a:moveTo>
                  <a:pt x="0" y="0"/>
                </a:moveTo>
                <a:lnTo>
                  <a:pt x="1504065" y="0"/>
                </a:lnTo>
                <a:lnTo>
                  <a:pt x="1504065" y="1411087"/>
                </a:lnTo>
                <a:lnTo>
                  <a:pt x="0" y="14110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081"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 id="5"/>
          <p:cNvGrpSpPr>
            <a:grpSpLocks noChangeAspect="true"/>
          </p:cNvGrpSpPr>
          <p:nvPr/>
        </p:nvGrpSpPr>
        <p:grpSpPr>
          <a:xfrm rot="0">
            <a:off x="295917" y="1892135"/>
            <a:ext cx="3097689" cy="3598616"/>
            <a:chOff x="0" y="0"/>
            <a:chExt cx="5466080" cy="6350000"/>
          </a:xfrm>
        </p:grpSpPr>
        <p:sp>
          <p:nvSpPr>
            <p:cNvPr name="Freeform 6" id="6"/>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0" t="-76139" r="0" b="-9045"/>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0" id="10"/>
          <p:cNvSpPr/>
          <p:nvPr/>
        </p:nvSpPr>
        <p:spPr>
          <a:xfrm flipH="false" flipV="false" rot="-10800000">
            <a:off x="3625204" y="5097507"/>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11" id="11"/>
          <p:cNvGrpSpPr>
            <a:grpSpLocks noChangeAspect="true"/>
          </p:cNvGrpSpPr>
          <p:nvPr/>
        </p:nvGrpSpPr>
        <p:grpSpPr>
          <a:xfrm rot="0">
            <a:off x="3755040" y="1889920"/>
            <a:ext cx="3097689" cy="3598616"/>
            <a:chOff x="0" y="0"/>
            <a:chExt cx="5466080" cy="6350000"/>
          </a:xfrm>
        </p:grpSpPr>
        <p:sp>
          <p:nvSpPr>
            <p:cNvPr name="Freeform 12" id="12"/>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42177" t="0" r="-51450" b="-13453"/>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6" id="16"/>
          <p:cNvSpPr/>
          <p:nvPr/>
        </p:nvSpPr>
        <p:spPr>
          <a:xfrm flipH="false" flipV="false" rot="-10800000">
            <a:off x="7182575"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17" id="17"/>
          <p:cNvGrpSpPr>
            <a:grpSpLocks noChangeAspect="true"/>
          </p:cNvGrpSpPr>
          <p:nvPr/>
        </p:nvGrpSpPr>
        <p:grpSpPr>
          <a:xfrm rot="0">
            <a:off x="7312411" y="1892135"/>
            <a:ext cx="3097689" cy="3598616"/>
            <a:chOff x="0" y="0"/>
            <a:chExt cx="5466080" cy="6350000"/>
          </a:xfrm>
        </p:grpSpPr>
        <p:sp>
          <p:nvSpPr>
            <p:cNvPr name="Freeform 18" id="18"/>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9" id="1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27890" r="0" b="-10998"/>
              </a:stretch>
            </a:blipFill>
          </p:spPr>
        </p:sp>
        <p:sp>
          <p:nvSpPr>
            <p:cNvPr name="Freeform 20" id="2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1" id="2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2" id="22"/>
          <p:cNvSpPr/>
          <p:nvPr/>
        </p:nvSpPr>
        <p:spPr>
          <a:xfrm flipH="false" flipV="false" rot="-10800000">
            <a:off x="10832198"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23" id="23"/>
          <p:cNvGrpSpPr>
            <a:grpSpLocks noChangeAspect="true"/>
          </p:cNvGrpSpPr>
          <p:nvPr/>
        </p:nvGrpSpPr>
        <p:grpSpPr>
          <a:xfrm rot="0">
            <a:off x="10962034" y="1892135"/>
            <a:ext cx="3097689" cy="3598616"/>
            <a:chOff x="0" y="0"/>
            <a:chExt cx="5466080" cy="6350000"/>
          </a:xfrm>
        </p:grpSpPr>
        <p:sp>
          <p:nvSpPr>
            <p:cNvPr name="Freeform 24" id="24"/>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5" id="2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35259" t="0" r="-35259" b="0"/>
              </a:stretch>
            </a:blipFill>
          </p:spPr>
        </p:sp>
        <p:sp>
          <p:nvSpPr>
            <p:cNvPr name="Freeform 26" id="2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7" id="2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8" id="28"/>
          <p:cNvSpPr/>
          <p:nvPr/>
        </p:nvSpPr>
        <p:spPr>
          <a:xfrm flipH="false" flipV="false" rot="-10800000">
            <a:off x="14183548" y="5105168"/>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29" id="29"/>
          <p:cNvGrpSpPr>
            <a:grpSpLocks noChangeAspect="true"/>
          </p:cNvGrpSpPr>
          <p:nvPr/>
        </p:nvGrpSpPr>
        <p:grpSpPr>
          <a:xfrm rot="0">
            <a:off x="14313385" y="1897581"/>
            <a:ext cx="3097689" cy="3598616"/>
            <a:chOff x="0" y="0"/>
            <a:chExt cx="5466080" cy="6350000"/>
          </a:xfrm>
        </p:grpSpPr>
        <p:sp>
          <p:nvSpPr>
            <p:cNvPr name="Freeform 30" id="30"/>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1" id="3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14000" t="0" r="-13999" b="0"/>
              </a:stretch>
            </a:blipFill>
          </p:spPr>
        </p:sp>
        <p:sp>
          <p:nvSpPr>
            <p:cNvPr name="Freeform 32" id="3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33" id="3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AutoShape 34" id="34"/>
          <p:cNvSpPr/>
          <p:nvPr/>
        </p:nvSpPr>
        <p:spPr>
          <a:xfrm>
            <a:off x="-4161662" y="9970375"/>
            <a:ext cx="10380725" cy="0"/>
          </a:xfrm>
          <a:prstGeom prst="line">
            <a:avLst/>
          </a:prstGeom>
          <a:ln cap="flat" w="19050">
            <a:solidFill>
              <a:srgbClr val="100F0D"/>
            </a:solidFill>
            <a:prstDash val="solid"/>
            <a:headEnd type="none" len="sm" w="sm"/>
            <a:tailEnd type="none" len="sm" w="sm"/>
          </a:ln>
        </p:spPr>
      </p:sp>
      <p:sp>
        <p:nvSpPr>
          <p:cNvPr name="Freeform 35" id="35"/>
          <p:cNvSpPr/>
          <p:nvPr/>
        </p:nvSpPr>
        <p:spPr>
          <a:xfrm flipH="false" flipV="false" rot="-10800000">
            <a:off x="166081"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36" id="36"/>
          <p:cNvGrpSpPr>
            <a:grpSpLocks noChangeAspect="true"/>
          </p:cNvGrpSpPr>
          <p:nvPr/>
        </p:nvGrpSpPr>
        <p:grpSpPr>
          <a:xfrm rot="0">
            <a:off x="295917" y="6111437"/>
            <a:ext cx="3097689" cy="3598616"/>
            <a:chOff x="0" y="0"/>
            <a:chExt cx="5466080" cy="6350000"/>
          </a:xfrm>
        </p:grpSpPr>
        <p:sp>
          <p:nvSpPr>
            <p:cNvPr name="Freeform 37" id="37"/>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8" id="3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0"/>
              <a:stretch>
                <a:fillRect l="-14000" t="0" r="-13999" b="0"/>
              </a:stretch>
            </a:blipFill>
          </p:spPr>
        </p:sp>
        <p:sp>
          <p:nvSpPr>
            <p:cNvPr name="Freeform 39" id="3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0" id="4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1" id="41"/>
          <p:cNvSpPr/>
          <p:nvPr/>
        </p:nvSpPr>
        <p:spPr>
          <a:xfrm flipH="false" flipV="false" rot="-10800000">
            <a:off x="375504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2" id="42"/>
          <p:cNvGrpSpPr>
            <a:grpSpLocks noChangeAspect="true"/>
          </p:cNvGrpSpPr>
          <p:nvPr/>
        </p:nvGrpSpPr>
        <p:grpSpPr>
          <a:xfrm rot="0">
            <a:off x="3884877" y="6111437"/>
            <a:ext cx="3097689" cy="3598616"/>
            <a:chOff x="0" y="0"/>
            <a:chExt cx="5466080" cy="6350000"/>
          </a:xfrm>
        </p:grpSpPr>
        <p:sp>
          <p:nvSpPr>
            <p:cNvPr name="Freeform 43" id="43"/>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44" id="4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1"/>
              <a:stretch>
                <a:fillRect l="0" t="-42592" r="0" b="-42592"/>
              </a:stretch>
            </a:blipFill>
          </p:spPr>
        </p:sp>
        <p:sp>
          <p:nvSpPr>
            <p:cNvPr name="Freeform 45" id="4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6" id="4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7" id="47"/>
          <p:cNvSpPr/>
          <p:nvPr/>
        </p:nvSpPr>
        <p:spPr>
          <a:xfrm flipH="false" flipV="false" rot="-10800000">
            <a:off x="734400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8" id="48"/>
          <p:cNvGrpSpPr>
            <a:grpSpLocks noChangeAspect="true"/>
          </p:cNvGrpSpPr>
          <p:nvPr/>
        </p:nvGrpSpPr>
        <p:grpSpPr>
          <a:xfrm rot="0">
            <a:off x="7473836" y="6111437"/>
            <a:ext cx="3097689" cy="3598616"/>
            <a:chOff x="0" y="0"/>
            <a:chExt cx="5466080" cy="6350000"/>
          </a:xfrm>
        </p:grpSpPr>
        <p:sp>
          <p:nvSpPr>
            <p:cNvPr name="Freeform 49" id="49"/>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0" id="50"/>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2"/>
              <a:stretch>
                <a:fillRect l="-14000" t="0" r="-14000" b="0"/>
              </a:stretch>
            </a:blipFill>
          </p:spPr>
        </p:sp>
        <p:sp>
          <p:nvSpPr>
            <p:cNvPr name="Freeform 51" id="51"/>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2" id="52"/>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3" id="53"/>
          <p:cNvSpPr/>
          <p:nvPr/>
        </p:nvSpPr>
        <p:spPr>
          <a:xfrm flipH="false" flipV="false" rot="-10800000">
            <a:off x="1093295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4" id="54"/>
          <p:cNvGrpSpPr>
            <a:grpSpLocks noChangeAspect="true"/>
          </p:cNvGrpSpPr>
          <p:nvPr/>
        </p:nvGrpSpPr>
        <p:grpSpPr>
          <a:xfrm rot="0">
            <a:off x="11062796" y="6111437"/>
            <a:ext cx="3097689" cy="3598616"/>
            <a:chOff x="0" y="0"/>
            <a:chExt cx="5466080" cy="6350000"/>
          </a:xfrm>
        </p:grpSpPr>
        <p:sp>
          <p:nvSpPr>
            <p:cNvPr name="Freeform 55" id="55"/>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6" id="5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3"/>
              <a:stretch>
                <a:fillRect l="0" t="-19444" r="0" b="-19444"/>
              </a:stretch>
            </a:blipFill>
          </p:spPr>
        </p:sp>
        <p:sp>
          <p:nvSpPr>
            <p:cNvPr name="Freeform 57" id="5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8" id="5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9" id="59"/>
          <p:cNvSpPr/>
          <p:nvPr/>
        </p:nvSpPr>
        <p:spPr>
          <a:xfrm flipH="false" flipV="false" rot="-10800000">
            <a:off x="1452191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60" id="60"/>
          <p:cNvGrpSpPr>
            <a:grpSpLocks noChangeAspect="true"/>
          </p:cNvGrpSpPr>
          <p:nvPr/>
        </p:nvGrpSpPr>
        <p:grpSpPr>
          <a:xfrm rot="0">
            <a:off x="14651755" y="6111437"/>
            <a:ext cx="3097689" cy="3598616"/>
            <a:chOff x="0" y="0"/>
            <a:chExt cx="5466080" cy="6350000"/>
          </a:xfrm>
        </p:grpSpPr>
        <p:sp>
          <p:nvSpPr>
            <p:cNvPr name="Freeform 61" id="61"/>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2" id="6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4"/>
              <a:stretch>
                <a:fillRect l="0" t="-61196" r="0" b="-24081"/>
              </a:stretch>
            </a:blipFill>
          </p:spPr>
        </p:sp>
        <p:sp>
          <p:nvSpPr>
            <p:cNvPr name="Freeform 63" id="6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64" id="6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TextBox 65" id="65"/>
          <p:cNvSpPr txBox="true"/>
          <p:nvPr/>
        </p:nvSpPr>
        <p:spPr>
          <a:xfrm rot="0">
            <a:off x="457200" y="-96951"/>
            <a:ext cx="7527213" cy="1318288"/>
          </a:xfrm>
          <a:prstGeom prst="rect">
            <a:avLst/>
          </a:prstGeom>
        </p:spPr>
        <p:txBody>
          <a:bodyPr anchor="t" rtlCol="false" tIns="0" lIns="0" bIns="0" rIns="0">
            <a:spAutoFit/>
          </a:bodyPr>
          <a:lstStyle/>
          <a:p>
            <a:pPr algn="l" marL="0" indent="0" lvl="0">
              <a:lnSpc>
                <a:spcPts val="10611"/>
              </a:lnSpc>
              <a:spcBef>
                <a:spcPct val="0"/>
              </a:spcBef>
            </a:pPr>
            <a:r>
              <a:rPr lang="en-US" sz="6470" strike="noStrike" u="none">
                <a:solidFill>
                  <a:srgbClr val="000000"/>
                </a:solidFill>
                <a:latin typeface="TAN Pearl"/>
                <a:ea typeface="TAN Pearl"/>
                <a:cs typeface="TAN Pearl"/>
                <a:sym typeface="TAN Pearl"/>
              </a:rPr>
              <a:t>Photography</a:t>
            </a:r>
          </a:p>
        </p:txBody>
      </p:sp>
      <p:sp>
        <p:nvSpPr>
          <p:cNvPr name="TextBox 66" id="66"/>
          <p:cNvSpPr txBox="true"/>
          <p:nvPr/>
        </p:nvSpPr>
        <p:spPr>
          <a:xfrm rot="0">
            <a:off x="479272" y="1346269"/>
            <a:ext cx="15548705" cy="380618"/>
          </a:xfrm>
          <a:prstGeom prst="rect">
            <a:avLst/>
          </a:prstGeom>
        </p:spPr>
        <p:txBody>
          <a:bodyPr anchor="t" rtlCol="false" tIns="0" lIns="0" bIns="0" rIns="0">
            <a:spAutoFit/>
          </a:bodyPr>
          <a:lstStyle/>
          <a:p>
            <a:pPr algn="l" marL="0" indent="0" lvl="0">
              <a:lnSpc>
                <a:spcPts val="3171"/>
              </a:lnSpc>
              <a:spcBef>
                <a:spcPct val="0"/>
              </a:spcBef>
            </a:pPr>
            <a:r>
              <a:rPr lang="en-US" sz="2265">
                <a:solidFill>
                  <a:srgbClr val="010101"/>
                </a:solidFill>
                <a:latin typeface="Lora Bold"/>
                <a:ea typeface="Lora Bold"/>
                <a:cs typeface="Lora Bold"/>
                <a:sym typeface="Lora Bold"/>
              </a:rPr>
              <a:t>Photos of different communities outreach around the world. Helping to make the world a better place for us all.</a:t>
            </a:r>
            <a:r>
              <a:rPr lang="en-US" sz="2265">
                <a:solidFill>
                  <a:srgbClr val="010101"/>
                </a:solidFill>
                <a:latin typeface="Lora Bold"/>
                <a:ea typeface="Lora Bold"/>
                <a:cs typeface="Lora Bold"/>
                <a:sym typeface="Lora Bold"/>
              </a:rPr>
              <a:t> </a:t>
            </a:r>
            <a:r>
              <a:rPr lang="en-US" sz="2265">
                <a:solidFill>
                  <a:srgbClr val="010101"/>
                </a:solidFill>
                <a:latin typeface="Lora"/>
                <a:ea typeface="Lora"/>
                <a:cs typeface="Lora"/>
                <a:sym typeface="Lora"/>
              </a:rPr>
              <a:t> </a:t>
            </a:r>
          </a:p>
        </p:txBody>
      </p:sp>
      <p:sp>
        <p:nvSpPr>
          <p:cNvPr name="TextBox 67" id="67"/>
          <p:cNvSpPr txBox="true"/>
          <p:nvPr/>
        </p:nvSpPr>
        <p:spPr>
          <a:xfrm rot="0">
            <a:off x="479272" y="4860816"/>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Philippine</a:t>
            </a:r>
          </a:p>
        </p:txBody>
      </p:sp>
      <p:sp>
        <p:nvSpPr>
          <p:cNvPr name="TextBox 68" id="68"/>
          <p:cNvSpPr txBox="true"/>
          <p:nvPr/>
        </p:nvSpPr>
        <p:spPr>
          <a:xfrm rot="0">
            <a:off x="3910395" y="4858601"/>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Philippine</a:t>
            </a:r>
          </a:p>
        </p:txBody>
      </p:sp>
      <p:sp>
        <p:nvSpPr>
          <p:cNvPr name="TextBox 69" id="69"/>
          <p:cNvSpPr txBox="true"/>
          <p:nvPr/>
        </p:nvSpPr>
        <p:spPr>
          <a:xfrm rot="0">
            <a:off x="7455271" y="4860816"/>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Philippine</a:t>
            </a:r>
          </a:p>
        </p:txBody>
      </p:sp>
      <p:sp>
        <p:nvSpPr>
          <p:cNvPr name="TextBox 70" id="70"/>
          <p:cNvSpPr txBox="true"/>
          <p:nvPr/>
        </p:nvSpPr>
        <p:spPr>
          <a:xfrm rot="0">
            <a:off x="11098898" y="4860816"/>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Philippine</a:t>
            </a:r>
          </a:p>
        </p:txBody>
      </p:sp>
      <p:sp>
        <p:nvSpPr>
          <p:cNvPr name="TextBox 71" id="71"/>
          <p:cNvSpPr txBox="true"/>
          <p:nvPr/>
        </p:nvSpPr>
        <p:spPr>
          <a:xfrm rot="0">
            <a:off x="14465769" y="4866262"/>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2" id="72"/>
          <p:cNvSpPr txBox="true"/>
          <p:nvPr/>
        </p:nvSpPr>
        <p:spPr>
          <a:xfrm rot="0">
            <a:off x="479272"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3" id="73"/>
          <p:cNvSpPr txBox="true"/>
          <p:nvPr/>
        </p:nvSpPr>
        <p:spPr>
          <a:xfrm rot="0">
            <a:off x="4068232"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4" id="74"/>
          <p:cNvSpPr txBox="true"/>
          <p:nvPr/>
        </p:nvSpPr>
        <p:spPr>
          <a:xfrm rot="0">
            <a:off x="7657191"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5" id="75"/>
          <p:cNvSpPr txBox="true"/>
          <p:nvPr/>
        </p:nvSpPr>
        <p:spPr>
          <a:xfrm rot="0">
            <a:off x="11246151"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Kenya</a:t>
            </a:r>
          </a:p>
        </p:txBody>
      </p:sp>
      <p:sp>
        <p:nvSpPr>
          <p:cNvPr name="TextBox 76" id="76"/>
          <p:cNvSpPr txBox="true"/>
          <p:nvPr/>
        </p:nvSpPr>
        <p:spPr>
          <a:xfrm rot="0">
            <a:off x="14835110"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FD3CA"/>
        </a:solidFill>
      </p:bgPr>
    </p:bg>
    <p:spTree>
      <p:nvGrpSpPr>
        <p:cNvPr id="1" name=""/>
        <p:cNvGrpSpPr/>
        <p:nvPr/>
      </p:nvGrpSpPr>
      <p:grpSpPr>
        <a:xfrm>
          <a:off x="0" y="0"/>
          <a:ext cx="0" cy="0"/>
          <a:chOff x="0" y="0"/>
          <a:chExt cx="0" cy="0"/>
        </a:xfrm>
      </p:grpSpPr>
      <p:sp>
        <p:nvSpPr>
          <p:cNvPr name="AutoShape 2" id="2"/>
          <p:cNvSpPr/>
          <p:nvPr/>
        </p:nvSpPr>
        <p:spPr>
          <a:xfrm>
            <a:off x="9548839" y="794064"/>
            <a:ext cx="8739161" cy="0"/>
          </a:xfrm>
          <a:prstGeom prst="line">
            <a:avLst/>
          </a:prstGeom>
          <a:ln cap="flat" w="19050">
            <a:solidFill>
              <a:srgbClr val="100F0D"/>
            </a:solidFill>
            <a:prstDash val="solid"/>
            <a:headEnd type="none" len="sm" w="sm"/>
            <a:tailEnd type="none" len="sm" w="sm"/>
          </a:ln>
        </p:spPr>
      </p:sp>
      <p:sp>
        <p:nvSpPr>
          <p:cNvPr name="Freeform 3" id="3"/>
          <p:cNvSpPr/>
          <p:nvPr/>
        </p:nvSpPr>
        <p:spPr>
          <a:xfrm flipH="false" flipV="false" rot="0">
            <a:off x="8044774" y="23275"/>
            <a:ext cx="1504065" cy="1411086"/>
          </a:xfrm>
          <a:custGeom>
            <a:avLst/>
            <a:gdLst/>
            <a:ahLst/>
            <a:cxnLst/>
            <a:rect r="r" b="b" t="t" l="l"/>
            <a:pathLst>
              <a:path h="1411086" w="1504065">
                <a:moveTo>
                  <a:pt x="0" y="0"/>
                </a:moveTo>
                <a:lnTo>
                  <a:pt x="1504065" y="0"/>
                </a:lnTo>
                <a:lnTo>
                  <a:pt x="1504065" y="1411087"/>
                </a:lnTo>
                <a:lnTo>
                  <a:pt x="0" y="14110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081"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 id="5"/>
          <p:cNvGrpSpPr>
            <a:grpSpLocks noChangeAspect="true"/>
          </p:cNvGrpSpPr>
          <p:nvPr/>
        </p:nvGrpSpPr>
        <p:grpSpPr>
          <a:xfrm rot="0">
            <a:off x="295917" y="1892135"/>
            <a:ext cx="3097689" cy="3598616"/>
            <a:chOff x="0" y="0"/>
            <a:chExt cx="5466080" cy="6350000"/>
          </a:xfrm>
        </p:grpSpPr>
        <p:sp>
          <p:nvSpPr>
            <p:cNvPr name="Freeform 6" id="6"/>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16951" t="-11679" r="-25997" b="0"/>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0" id="10"/>
          <p:cNvSpPr/>
          <p:nvPr/>
        </p:nvSpPr>
        <p:spPr>
          <a:xfrm flipH="false" flipV="false" rot="-10800000">
            <a:off x="3625204" y="5097507"/>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11" id="11"/>
          <p:cNvGrpSpPr>
            <a:grpSpLocks noChangeAspect="true"/>
          </p:cNvGrpSpPr>
          <p:nvPr/>
        </p:nvGrpSpPr>
        <p:grpSpPr>
          <a:xfrm rot="0">
            <a:off x="3755040" y="1889920"/>
            <a:ext cx="3097689" cy="3598616"/>
            <a:chOff x="0" y="0"/>
            <a:chExt cx="5466080" cy="6350000"/>
          </a:xfrm>
        </p:grpSpPr>
        <p:sp>
          <p:nvSpPr>
            <p:cNvPr name="Freeform 12" id="12"/>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0" t="-19444" r="0" b="-19444"/>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6" id="16"/>
          <p:cNvSpPr/>
          <p:nvPr/>
        </p:nvSpPr>
        <p:spPr>
          <a:xfrm flipH="false" flipV="false" rot="-10800000">
            <a:off x="7182575"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17" id="17"/>
          <p:cNvGrpSpPr>
            <a:grpSpLocks noChangeAspect="true"/>
          </p:cNvGrpSpPr>
          <p:nvPr/>
        </p:nvGrpSpPr>
        <p:grpSpPr>
          <a:xfrm rot="0">
            <a:off x="7312411" y="1892135"/>
            <a:ext cx="3097689" cy="3598616"/>
            <a:chOff x="0" y="0"/>
            <a:chExt cx="5466080" cy="6350000"/>
          </a:xfrm>
        </p:grpSpPr>
        <p:sp>
          <p:nvSpPr>
            <p:cNvPr name="Freeform 18" id="18"/>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9" id="1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28774" r="-30623" b="-52646"/>
              </a:stretch>
            </a:blipFill>
          </p:spPr>
        </p:sp>
        <p:sp>
          <p:nvSpPr>
            <p:cNvPr name="Freeform 20" id="2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1" id="2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2" id="22"/>
          <p:cNvSpPr/>
          <p:nvPr/>
        </p:nvSpPr>
        <p:spPr>
          <a:xfrm flipH="false" flipV="false" rot="-10800000">
            <a:off x="10832198"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23" id="23"/>
          <p:cNvGrpSpPr>
            <a:grpSpLocks noChangeAspect="true"/>
          </p:cNvGrpSpPr>
          <p:nvPr/>
        </p:nvGrpSpPr>
        <p:grpSpPr>
          <a:xfrm rot="0">
            <a:off x="10962034" y="1892135"/>
            <a:ext cx="3097689" cy="3598616"/>
            <a:chOff x="0" y="0"/>
            <a:chExt cx="5466080" cy="6350000"/>
          </a:xfrm>
        </p:grpSpPr>
        <p:sp>
          <p:nvSpPr>
            <p:cNvPr name="Freeform 24" id="24"/>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5" id="2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0" t="-16416" r="-26803" b="-59700"/>
              </a:stretch>
            </a:blipFill>
          </p:spPr>
        </p:sp>
        <p:sp>
          <p:nvSpPr>
            <p:cNvPr name="Freeform 26" id="2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7" id="2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8" id="28"/>
          <p:cNvSpPr/>
          <p:nvPr/>
        </p:nvSpPr>
        <p:spPr>
          <a:xfrm flipH="false" flipV="false" rot="-10800000">
            <a:off x="14183548" y="5105168"/>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29" id="29"/>
          <p:cNvGrpSpPr>
            <a:grpSpLocks noChangeAspect="true"/>
          </p:cNvGrpSpPr>
          <p:nvPr/>
        </p:nvGrpSpPr>
        <p:grpSpPr>
          <a:xfrm rot="0">
            <a:off x="14313385" y="1897581"/>
            <a:ext cx="3097689" cy="3598616"/>
            <a:chOff x="0" y="0"/>
            <a:chExt cx="5466080" cy="6350000"/>
          </a:xfrm>
        </p:grpSpPr>
        <p:sp>
          <p:nvSpPr>
            <p:cNvPr name="Freeform 30" id="30"/>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1" id="3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0" t="-18400" r="0" b="-20271"/>
              </a:stretch>
            </a:blipFill>
          </p:spPr>
        </p:sp>
        <p:sp>
          <p:nvSpPr>
            <p:cNvPr name="Freeform 32" id="3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33" id="3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AutoShape 34" id="34"/>
          <p:cNvSpPr/>
          <p:nvPr/>
        </p:nvSpPr>
        <p:spPr>
          <a:xfrm>
            <a:off x="-4161662" y="9970375"/>
            <a:ext cx="10380725" cy="0"/>
          </a:xfrm>
          <a:prstGeom prst="line">
            <a:avLst/>
          </a:prstGeom>
          <a:ln cap="flat" w="19050">
            <a:solidFill>
              <a:srgbClr val="100F0D"/>
            </a:solidFill>
            <a:prstDash val="solid"/>
            <a:headEnd type="none" len="sm" w="sm"/>
            <a:tailEnd type="none" len="sm" w="sm"/>
          </a:ln>
        </p:spPr>
      </p:sp>
      <p:sp>
        <p:nvSpPr>
          <p:cNvPr name="Freeform 35" id="35"/>
          <p:cNvSpPr/>
          <p:nvPr/>
        </p:nvSpPr>
        <p:spPr>
          <a:xfrm flipH="false" flipV="false" rot="-10800000">
            <a:off x="166081"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36" id="36"/>
          <p:cNvGrpSpPr>
            <a:grpSpLocks noChangeAspect="true"/>
          </p:cNvGrpSpPr>
          <p:nvPr/>
        </p:nvGrpSpPr>
        <p:grpSpPr>
          <a:xfrm rot="0">
            <a:off x="295917" y="6111437"/>
            <a:ext cx="3097689" cy="3598616"/>
            <a:chOff x="0" y="0"/>
            <a:chExt cx="5466080" cy="6350000"/>
          </a:xfrm>
        </p:grpSpPr>
        <p:sp>
          <p:nvSpPr>
            <p:cNvPr name="Freeform 37" id="37"/>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8" id="3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0"/>
              <a:stretch>
                <a:fillRect l="0" t="-31187" r="0" b="-7484"/>
              </a:stretch>
            </a:blipFill>
          </p:spPr>
        </p:sp>
        <p:sp>
          <p:nvSpPr>
            <p:cNvPr name="Freeform 39" id="3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0" id="4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1" id="41"/>
          <p:cNvSpPr/>
          <p:nvPr/>
        </p:nvSpPr>
        <p:spPr>
          <a:xfrm flipH="false" flipV="false" rot="-10800000">
            <a:off x="375504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2" id="42"/>
          <p:cNvGrpSpPr>
            <a:grpSpLocks noChangeAspect="true"/>
          </p:cNvGrpSpPr>
          <p:nvPr/>
        </p:nvGrpSpPr>
        <p:grpSpPr>
          <a:xfrm rot="0">
            <a:off x="3884877" y="6111437"/>
            <a:ext cx="3097689" cy="3598616"/>
            <a:chOff x="0" y="0"/>
            <a:chExt cx="5466080" cy="6350000"/>
          </a:xfrm>
        </p:grpSpPr>
        <p:sp>
          <p:nvSpPr>
            <p:cNvPr name="Freeform 43" id="43"/>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44" id="4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1"/>
              <a:stretch>
                <a:fillRect l="-968" t="-41577" r="-968" b="0"/>
              </a:stretch>
            </a:blipFill>
          </p:spPr>
        </p:sp>
        <p:sp>
          <p:nvSpPr>
            <p:cNvPr name="Freeform 45" id="4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6" id="4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7" id="47"/>
          <p:cNvSpPr/>
          <p:nvPr/>
        </p:nvSpPr>
        <p:spPr>
          <a:xfrm flipH="false" flipV="false" rot="-10800000">
            <a:off x="734400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8" id="48"/>
          <p:cNvGrpSpPr>
            <a:grpSpLocks noChangeAspect="true"/>
          </p:cNvGrpSpPr>
          <p:nvPr/>
        </p:nvGrpSpPr>
        <p:grpSpPr>
          <a:xfrm rot="0">
            <a:off x="7473836" y="6111437"/>
            <a:ext cx="3097689" cy="3598616"/>
            <a:chOff x="0" y="0"/>
            <a:chExt cx="5466080" cy="6350000"/>
          </a:xfrm>
        </p:grpSpPr>
        <p:sp>
          <p:nvSpPr>
            <p:cNvPr name="Freeform 49" id="49"/>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0" id="50"/>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2"/>
              <a:stretch>
                <a:fillRect l="0" t="-57900" r="0" b="-27377"/>
              </a:stretch>
            </a:blipFill>
          </p:spPr>
        </p:sp>
        <p:sp>
          <p:nvSpPr>
            <p:cNvPr name="Freeform 51" id="51"/>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2" id="52"/>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3" id="53"/>
          <p:cNvSpPr/>
          <p:nvPr/>
        </p:nvSpPr>
        <p:spPr>
          <a:xfrm flipH="false" flipV="false" rot="-10800000">
            <a:off x="1093295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4" id="54"/>
          <p:cNvGrpSpPr>
            <a:grpSpLocks noChangeAspect="true"/>
          </p:cNvGrpSpPr>
          <p:nvPr/>
        </p:nvGrpSpPr>
        <p:grpSpPr>
          <a:xfrm rot="0">
            <a:off x="11062796" y="6111437"/>
            <a:ext cx="3097689" cy="3598616"/>
            <a:chOff x="0" y="0"/>
            <a:chExt cx="5466080" cy="6350000"/>
          </a:xfrm>
        </p:grpSpPr>
        <p:sp>
          <p:nvSpPr>
            <p:cNvPr name="Freeform 55" id="55"/>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6" id="5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3"/>
              <a:stretch>
                <a:fillRect l="-14000" t="0" r="-13999" b="0"/>
              </a:stretch>
            </a:blipFill>
          </p:spPr>
        </p:sp>
        <p:sp>
          <p:nvSpPr>
            <p:cNvPr name="Freeform 57" id="5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8" id="5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9" id="59"/>
          <p:cNvSpPr/>
          <p:nvPr/>
        </p:nvSpPr>
        <p:spPr>
          <a:xfrm flipH="false" flipV="false" rot="-10800000">
            <a:off x="1423616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60" id="60"/>
          <p:cNvGrpSpPr>
            <a:grpSpLocks noChangeAspect="true"/>
          </p:cNvGrpSpPr>
          <p:nvPr/>
        </p:nvGrpSpPr>
        <p:grpSpPr>
          <a:xfrm rot="0">
            <a:off x="14461255" y="6111437"/>
            <a:ext cx="3097689" cy="3598616"/>
            <a:chOff x="0" y="0"/>
            <a:chExt cx="5466080" cy="6350000"/>
          </a:xfrm>
        </p:grpSpPr>
        <p:sp>
          <p:nvSpPr>
            <p:cNvPr name="Freeform 61" id="61"/>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2" id="6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4"/>
              <a:stretch>
                <a:fillRect l="0" t="-19444" r="0" b="-19444"/>
              </a:stretch>
            </a:blipFill>
          </p:spPr>
        </p:sp>
        <p:sp>
          <p:nvSpPr>
            <p:cNvPr name="Freeform 63" id="6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64" id="6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TextBox 65" id="65"/>
          <p:cNvSpPr txBox="true"/>
          <p:nvPr/>
        </p:nvSpPr>
        <p:spPr>
          <a:xfrm rot="0">
            <a:off x="457200" y="-96951"/>
            <a:ext cx="7527213" cy="1318288"/>
          </a:xfrm>
          <a:prstGeom prst="rect">
            <a:avLst/>
          </a:prstGeom>
        </p:spPr>
        <p:txBody>
          <a:bodyPr anchor="t" rtlCol="false" tIns="0" lIns="0" bIns="0" rIns="0">
            <a:spAutoFit/>
          </a:bodyPr>
          <a:lstStyle/>
          <a:p>
            <a:pPr algn="l" marL="0" indent="0" lvl="0">
              <a:lnSpc>
                <a:spcPts val="10611"/>
              </a:lnSpc>
              <a:spcBef>
                <a:spcPct val="0"/>
              </a:spcBef>
            </a:pPr>
            <a:r>
              <a:rPr lang="en-US" sz="6470" strike="noStrike" u="none">
                <a:solidFill>
                  <a:srgbClr val="000000"/>
                </a:solidFill>
                <a:latin typeface="TAN Pearl"/>
                <a:ea typeface="TAN Pearl"/>
                <a:cs typeface="TAN Pearl"/>
                <a:sym typeface="TAN Pearl"/>
              </a:rPr>
              <a:t>Photography</a:t>
            </a:r>
          </a:p>
        </p:txBody>
      </p:sp>
      <p:sp>
        <p:nvSpPr>
          <p:cNvPr name="TextBox 66" id="66"/>
          <p:cNvSpPr txBox="true"/>
          <p:nvPr/>
        </p:nvSpPr>
        <p:spPr>
          <a:xfrm rot="0">
            <a:off x="479272" y="1346269"/>
            <a:ext cx="15853955" cy="380618"/>
          </a:xfrm>
          <a:prstGeom prst="rect">
            <a:avLst/>
          </a:prstGeom>
        </p:spPr>
        <p:txBody>
          <a:bodyPr anchor="t" rtlCol="false" tIns="0" lIns="0" bIns="0" rIns="0">
            <a:spAutoFit/>
          </a:bodyPr>
          <a:lstStyle/>
          <a:p>
            <a:pPr algn="l" marL="0" indent="0" lvl="0">
              <a:lnSpc>
                <a:spcPts val="3171"/>
              </a:lnSpc>
              <a:spcBef>
                <a:spcPct val="0"/>
              </a:spcBef>
            </a:pPr>
            <a:r>
              <a:rPr lang="en-US" sz="2265">
                <a:solidFill>
                  <a:srgbClr val="010101"/>
                </a:solidFill>
                <a:latin typeface="Lora Bold"/>
                <a:ea typeface="Lora Bold"/>
                <a:cs typeface="Lora Bold"/>
                <a:sym typeface="Lora Bold"/>
              </a:rPr>
              <a:t>Photos of different communities outreach around the world. Helping to make the world a better place for us all.</a:t>
            </a:r>
            <a:r>
              <a:rPr lang="en-US" sz="2265">
                <a:solidFill>
                  <a:srgbClr val="010101"/>
                </a:solidFill>
                <a:latin typeface="Lora"/>
                <a:ea typeface="Lora"/>
                <a:cs typeface="Lora"/>
                <a:sym typeface="Lora"/>
              </a:rPr>
              <a:t> </a:t>
            </a:r>
          </a:p>
        </p:txBody>
      </p:sp>
      <p:sp>
        <p:nvSpPr>
          <p:cNvPr name="TextBox 67" id="67"/>
          <p:cNvSpPr txBox="true"/>
          <p:nvPr/>
        </p:nvSpPr>
        <p:spPr>
          <a:xfrm rot="0">
            <a:off x="479272" y="4860816"/>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Congo, Brazzaville </a:t>
            </a:r>
          </a:p>
        </p:txBody>
      </p:sp>
      <p:sp>
        <p:nvSpPr>
          <p:cNvPr name="TextBox 68" id="68"/>
          <p:cNvSpPr txBox="true"/>
          <p:nvPr/>
        </p:nvSpPr>
        <p:spPr>
          <a:xfrm rot="0">
            <a:off x="3910395" y="4858601"/>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Congo, Brazzaville</a:t>
            </a:r>
            <a:r>
              <a:rPr lang="en-US" sz="2163">
                <a:solidFill>
                  <a:srgbClr val="010101"/>
                </a:solidFill>
                <a:latin typeface="Lora"/>
                <a:ea typeface="Lora"/>
                <a:cs typeface="Lora"/>
                <a:sym typeface="Lora"/>
              </a:rPr>
              <a:t> </a:t>
            </a:r>
          </a:p>
        </p:txBody>
      </p:sp>
      <p:sp>
        <p:nvSpPr>
          <p:cNvPr name="TextBox 69" id="69"/>
          <p:cNvSpPr txBox="true"/>
          <p:nvPr/>
        </p:nvSpPr>
        <p:spPr>
          <a:xfrm rot="0">
            <a:off x="7455271" y="4860816"/>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0" id="70"/>
          <p:cNvSpPr txBox="true"/>
          <p:nvPr/>
        </p:nvSpPr>
        <p:spPr>
          <a:xfrm rot="0">
            <a:off x="11098898" y="4860816"/>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1" id="71"/>
          <p:cNvSpPr txBox="true"/>
          <p:nvPr/>
        </p:nvSpPr>
        <p:spPr>
          <a:xfrm rot="0">
            <a:off x="14465769" y="4866262"/>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2" id="72"/>
          <p:cNvSpPr txBox="true"/>
          <p:nvPr/>
        </p:nvSpPr>
        <p:spPr>
          <a:xfrm rot="0">
            <a:off x="479272"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3" id="73"/>
          <p:cNvSpPr txBox="true"/>
          <p:nvPr/>
        </p:nvSpPr>
        <p:spPr>
          <a:xfrm rot="0">
            <a:off x="4068232"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
        <p:nvSpPr>
          <p:cNvPr name="TextBox 74" id="74"/>
          <p:cNvSpPr txBox="true"/>
          <p:nvPr/>
        </p:nvSpPr>
        <p:spPr>
          <a:xfrm rot="0">
            <a:off x="7607686" y="8955382"/>
            <a:ext cx="2786980" cy="754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United States of America</a:t>
            </a:r>
          </a:p>
        </p:txBody>
      </p:sp>
      <p:sp>
        <p:nvSpPr>
          <p:cNvPr name="TextBox 75" id="75"/>
          <p:cNvSpPr txBox="true"/>
          <p:nvPr/>
        </p:nvSpPr>
        <p:spPr>
          <a:xfrm rot="0">
            <a:off x="11246151"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Kenya</a:t>
            </a:r>
          </a:p>
        </p:txBody>
      </p:sp>
      <p:sp>
        <p:nvSpPr>
          <p:cNvPr name="TextBox 76" id="76"/>
          <p:cNvSpPr txBox="true"/>
          <p:nvPr/>
        </p:nvSpPr>
        <p:spPr>
          <a:xfrm rot="0">
            <a:off x="14549360" y="9080119"/>
            <a:ext cx="2786980" cy="373672"/>
          </a:xfrm>
          <a:prstGeom prst="rect">
            <a:avLst/>
          </a:prstGeom>
        </p:spPr>
        <p:txBody>
          <a:bodyPr anchor="t" rtlCol="false" tIns="0" lIns="0" bIns="0" rIns="0">
            <a:spAutoFit/>
          </a:bodyPr>
          <a:lstStyle/>
          <a:p>
            <a:pPr algn="ctr" marL="0" indent="0" lvl="0">
              <a:lnSpc>
                <a:spcPts val="3028"/>
              </a:lnSpc>
              <a:spcBef>
                <a:spcPct val="0"/>
              </a:spcBef>
            </a:pPr>
            <a:r>
              <a:rPr lang="en-US" sz="2163">
                <a:solidFill>
                  <a:srgbClr val="010101"/>
                </a:solidFill>
                <a:latin typeface="Lora"/>
                <a:ea typeface="Lora"/>
                <a:cs typeface="Lora"/>
                <a:sym typeface="Lora"/>
              </a:rPr>
              <a:t>Liberia</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FD3CA"/>
        </a:solidFill>
      </p:bgPr>
    </p:bg>
    <p:spTree>
      <p:nvGrpSpPr>
        <p:cNvPr id="1" name=""/>
        <p:cNvGrpSpPr/>
        <p:nvPr/>
      </p:nvGrpSpPr>
      <p:grpSpPr>
        <a:xfrm>
          <a:off x="0" y="0"/>
          <a:ext cx="0" cy="0"/>
          <a:chOff x="0" y="0"/>
          <a:chExt cx="0" cy="0"/>
        </a:xfrm>
      </p:grpSpPr>
      <p:sp>
        <p:nvSpPr>
          <p:cNvPr name="AutoShape 2" id="2"/>
          <p:cNvSpPr/>
          <p:nvPr/>
        </p:nvSpPr>
        <p:spPr>
          <a:xfrm>
            <a:off x="14264236" y="378169"/>
            <a:ext cx="4023764" cy="0"/>
          </a:xfrm>
          <a:prstGeom prst="line">
            <a:avLst/>
          </a:prstGeom>
          <a:ln cap="flat" w="9525">
            <a:solidFill>
              <a:srgbClr val="100F0D"/>
            </a:solidFill>
            <a:prstDash val="solid"/>
            <a:headEnd type="none" len="sm" w="sm"/>
            <a:tailEnd type="none" len="sm" w="sm"/>
          </a:ln>
        </p:spPr>
      </p:sp>
      <p:sp>
        <p:nvSpPr>
          <p:cNvPr name="Freeform 3" id="3"/>
          <p:cNvSpPr/>
          <p:nvPr/>
        </p:nvSpPr>
        <p:spPr>
          <a:xfrm flipH="false" flipV="false" rot="0">
            <a:off x="13571720" y="23275"/>
            <a:ext cx="692515" cy="649705"/>
          </a:xfrm>
          <a:custGeom>
            <a:avLst/>
            <a:gdLst/>
            <a:ahLst/>
            <a:cxnLst/>
            <a:rect r="r" b="b" t="t" l="l"/>
            <a:pathLst>
              <a:path h="649705" w="692515">
                <a:moveTo>
                  <a:pt x="0" y="0"/>
                </a:moveTo>
                <a:lnTo>
                  <a:pt x="692516" y="0"/>
                </a:lnTo>
                <a:lnTo>
                  <a:pt x="692516" y="649706"/>
                </a:lnTo>
                <a:lnTo>
                  <a:pt x="0" y="649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081"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 id="5"/>
          <p:cNvGrpSpPr>
            <a:grpSpLocks noChangeAspect="true"/>
          </p:cNvGrpSpPr>
          <p:nvPr/>
        </p:nvGrpSpPr>
        <p:grpSpPr>
          <a:xfrm rot="0">
            <a:off x="295917" y="1892135"/>
            <a:ext cx="3097689" cy="3598616"/>
            <a:chOff x="0" y="0"/>
            <a:chExt cx="5466080" cy="6350000"/>
          </a:xfrm>
        </p:grpSpPr>
        <p:sp>
          <p:nvSpPr>
            <p:cNvPr name="Freeform 6" id="6"/>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0" t="-18989" r="0" b="-66195"/>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0" id="10"/>
          <p:cNvSpPr/>
          <p:nvPr/>
        </p:nvSpPr>
        <p:spPr>
          <a:xfrm flipH="false" flipV="false" rot="-10800000">
            <a:off x="3625204" y="5097507"/>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11" id="11"/>
          <p:cNvGrpSpPr>
            <a:grpSpLocks noChangeAspect="true"/>
          </p:cNvGrpSpPr>
          <p:nvPr/>
        </p:nvGrpSpPr>
        <p:grpSpPr>
          <a:xfrm rot="0">
            <a:off x="3755040" y="1889920"/>
            <a:ext cx="3097689" cy="3598616"/>
            <a:chOff x="0" y="0"/>
            <a:chExt cx="5466080" cy="6350000"/>
          </a:xfrm>
        </p:grpSpPr>
        <p:sp>
          <p:nvSpPr>
            <p:cNvPr name="Freeform 12" id="12"/>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35098" t="0" r="-52228" b="-9762"/>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6" id="16"/>
          <p:cNvSpPr/>
          <p:nvPr/>
        </p:nvSpPr>
        <p:spPr>
          <a:xfrm flipH="false" flipV="false" rot="-10800000">
            <a:off x="7182575"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17" id="17"/>
          <p:cNvGrpSpPr>
            <a:grpSpLocks noChangeAspect="true"/>
          </p:cNvGrpSpPr>
          <p:nvPr/>
        </p:nvGrpSpPr>
        <p:grpSpPr>
          <a:xfrm rot="0">
            <a:off x="7312411" y="1892135"/>
            <a:ext cx="3097689" cy="3598616"/>
            <a:chOff x="0" y="0"/>
            <a:chExt cx="5466080" cy="6350000"/>
          </a:xfrm>
        </p:grpSpPr>
        <p:sp>
          <p:nvSpPr>
            <p:cNvPr name="Freeform 18" id="18"/>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9" id="1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42592" r="0" b="-42592"/>
              </a:stretch>
            </a:blipFill>
          </p:spPr>
        </p:sp>
        <p:sp>
          <p:nvSpPr>
            <p:cNvPr name="Freeform 20" id="2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1" id="2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2" id="22"/>
          <p:cNvSpPr/>
          <p:nvPr/>
        </p:nvSpPr>
        <p:spPr>
          <a:xfrm flipH="false" flipV="false" rot="-10800000">
            <a:off x="10832198"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23" id="23"/>
          <p:cNvGrpSpPr>
            <a:grpSpLocks noChangeAspect="true"/>
          </p:cNvGrpSpPr>
          <p:nvPr/>
        </p:nvGrpSpPr>
        <p:grpSpPr>
          <a:xfrm rot="0">
            <a:off x="10962034" y="1892135"/>
            <a:ext cx="3097689" cy="3598616"/>
            <a:chOff x="0" y="0"/>
            <a:chExt cx="5466080" cy="6350000"/>
          </a:xfrm>
        </p:grpSpPr>
        <p:sp>
          <p:nvSpPr>
            <p:cNvPr name="Freeform 24" id="24"/>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5" id="2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11583" t="-15026" r="0" b="-39949"/>
              </a:stretch>
            </a:blipFill>
          </p:spPr>
        </p:sp>
        <p:sp>
          <p:nvSpPr>
            <p:cNvPr name="Freeform 26" id="2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7" id="2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8" id="28"/>
          <p:cNvSpPr/>
          <p:nvPr/>
        </p:nvSpPr>
        <p:spPr>
          <a:xfrm flipH="false" flipV="false" rot="-10800000">
            <a:off x="14183548" y="5105168"/>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29" id="29"/>
          <p:cNvGrpSpPr>
            <a:grpSpLocks noChangeAspect="true"/>
          </p:cNvGrpSpPr>
          <p:nvPr/>
        </p:nvGrpSpPr>
        <p:grpSpPr>
          <a:xfrm rot="0">
            <a:off x="14313385" y="1897581"/>
            <a:ext cx="3097689" cy="3598616"/>
            <a:chOff x="0" y="0"/>
            <a:chExt cx="5466080" cy="6350000"/>
          </a:xfrm>
        </p:grpSpPr>
        <p:sp>
          <p:nvSpPr>
            <p:cNvPr name="Freeform 30" id="30"/>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1" id="3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0" t="-29489" r="-26803" b="-46626"/>
              </a:stretch>
            </a:blipFill>
          </p:spPr>
        </p:sp>
        <p:sp>
          <p:nvSpPr>
            <p:cNvPr name="Freeform 32" id="3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33" id="3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AutoShape 34" id="34"/>
          <p:cNvSpPr/>
          <p:nvPr/>
        </p:nvSpPr>
        <p:spPr>
          <a:xfrm>
            <a:off x="-4161662" y="9970375"/>
            <a:ext cx="10380725" cy="0"/>
          </a:xfrm>
          <a:prstGeom prst="line">
            <a:avLst/>
          </a:prstGeom>
          <a:ln cap="flat" w="19050">
            <a:solidFill>
              <a:srgbClr val="100F0D"/>
            </a:solidFill>
            <a:prstDash val="solid"/>
            <a:headEnd type="none" len="sm" w="sm"/>
            <a:tailEnd type="none" len="sm" w="sm"/>
          </a:ln>
        </p:spPr>
      </p:sp>
      <p:sp>
        <p:nvSpPr>
          <p:cNvPr name="Freeform 35" id="35"/>
          <p:cNvSpPr/>
          <p:nvPr/>
        </p:nvSpPr>
        <p:spPr>
          <a:xfrm flipH="false" flipV="false" rot="-10800000">
            <a:off x="166081"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36" id="36"/>
          <p:cNvGrpSpPr>
            <a:grpSpLocks noChangeAspect="true"/>
          </p:cNvGrpSpPr>
          <p:nvPr/>
        </p:nvGrpSpPr>
        <p:grpSpPr>
          <a:xfrm rot="0">
            <a:off x="295917" y="6111437"/>
            <a:ext cx="3097689" cy="3598616"/>
            <a:chOff x="0" y="0"/>
            <a:chExt cx="5466080" cy="6350000"/>
          </a:xfrm>
        </p:grpSpPr>
        <p:sp>
          <p:nvSpPr>
            <p:cNvPr name="Freeform 37" id="37"/>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8" id="3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0"/>
              <a:stretch>
                <a:fillRect l="-22000" t="0" r="-22000" b="0"/>
              </a:stretch>
            </a:blipFill>
          </p:spPr>
        </p:sp>
        <p:sp>
          <p:nvSpPr>
            <p:cNvPr name="Freeform 39" id="3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0" id="4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1" id="41"/>
          <p:cNvSpPr/>
          <p:nvPr/>
        </p:nvSpPr>
        <p:spPr>
          <a:xfrm flipH="false" flipV="false" rot="-10800000">
            <a:off x="375504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2" id="42"/>
          <p:cNvGrpSpPr>
            <a:grpSpLocks noChangeAspect="true"/>
          </p:cNvGrpSpPr>
          <p:nvPr/>
        </p:nvGrpSpPr>
        <p:grpSpPr>
          <a:xfrm rot="0">
            <a:off x="3884877" y="6111437"/>
            <a:ext cx="3097689" cy="3598616"/>
            <a:chOff x="0" y="0"/>
            <a:chExt cx="5466080" cy="6350000"/>
          </a:xfrm>
        </p:grpSpPr>
        <p:sp>
          <p:nvSpPr>
            <p:cNvPr name="Freeform 43" id="43"/>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44" id="4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1"/>
              <a:stretch>
                <a:fillRect l="0" t="-42592" r="0" b="-42592"/>
              </a:stretch>
            </a:blipFill>
          </p:spPr>
        </p:sp>
        <p:sp>
          <p:nvSpPr>
            <p:cNvPr name="Freeform 45" id="4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6" id="4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7" id="47"/>
          <p:cNvSpPr/>
          <p:nvPr/>
        </p:nvSpPr>
        <p:spPr>
          <a:xfrm flipH="false" flipV="false" rot="-10800000">
            <a:off x="734400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8" id="48"/>
          <p:cNvGrpSpPr>
            <a:grpSpLocks noChangeAspect="true"/>
          </p:cNvGrpSpPr>
          <p:nvPr/>
        </p:nvGrpSpPr>
        <p:grpSpPr>
          <a:xfrm rot="0">
            <a:off x="7473836" y="6111437"/>
            <a:ext cx="3097689" cy="3598616"/>
            <a:chOff x="0" y="0"/>
            <a:chExt cx="5466080" cy="6350000"/>
          </a:xfrm>
        </p:grpSpPr>
        <p:sp>
          <p:nvSpPr>
            <p:cNvPr name="Freeform 49" id="49"/>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0" id="50"/>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2"/>
              <a:stretch>
                <a:fillRect l="0" t="-68038" r="0" b="-16796"/>
              </a:stretch>
            </a:blipFill>
          </p:spPr>
        </p:sp>
        <p:sp>
          <p:nvSpPr>
            <p:cNvPr name="Freeform 51" id="51"/>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2" id="52"/>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3" id="53"/>
          <p:cNvSpPr/>
          <p:nvPr/>
        </p:nvSpPr>
        <p:spPr>
          <a:xfrm flipH="false" flipV="false" rot="-10800000">
            <a:off x="1093295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4" id="54"/>
          <p:cNvGrpSpPr>
            <a:grpSpLocks noChangeAspect="true"/>
          </p:cNvGrpSpPr>
          <p:nvPr/>
        </p:nvGrpSpPr>
        <p:grpSpPr>
          <a:xfrm rot="0">
            <a:off x="11062796" y="6111437"/>
            <a:ext cx="3097689" cy="3598616"/>
            <a:chOff x="0" y="0"/>
            <a:chExt cx="5466080" cy="6350000"/>
          </a:xfrm>
        </p:grpSpPr>
        <p:sp>
          <p:nvSpPr>
            <p:cNvPr name="Freeform 55" id="55"/>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6" id="5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3"/>
              <a:stretch>
                <a:fillRect l="-4365" t="0" r="-4365" b="0"/>
              </a:stretch>
            </a:blipFill>
          </p:spPr>
        </p:sp>
        <p:sp>
          <p:nvSpPr>
            <p:cNvPr name="Freeform 57" id="5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8" id="5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9" id="59"/>
          <p:cNvSpPr/>
          <p:nvPr/>
        </p:nvSpPr>
        <p:spPr>
          <a:xfrm flipH="false" flipV="false" rot="-10800000">
            <a:off x="1423616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60" id="60"/>
          <p:cNvGrpSpPr>
            <a:grpSpLocks noChangeAspect="true"/>
          </p:cNvGrpSpPr>
          <p:nvPr/>
        </p:nvGrpSpPr>
        <p:grpSpPr>
          <a:xfrm rot="0">
            <a:off x="14461255" y="6111437"/>
            <a:ext cx="3097689" cy="3598616"/>
            <a:chOff x="0" y="0"/>
            <a:chExt cx="5466080" cy="6350000"/>
          </a:xfrm>
        </p:grpSpPr>
        <p:sp>
          <p:nvSpPr>
            <p:cNvPr name="Freeform 61" id="61"/>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2" id="6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4"/>
              <a:stretch>
                <a:fillRect l="-34961" t="-8226" r="-49745" b="0"/>
              </a:stretch>
            </a:blipFill>
          </p:spPr>
        </p:sp>
        <p:sp>
          <p:nvSpPr>
            <p:cNvPr name="Freeform 63" id="6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64" id="6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TextBox 65" id="65"/>
          <p:cNvSpPr txBox="true"/>
          <p:nvPr/>
        </p:nvSpPr>
        <p:spPr>
          <a:xfrm rot="0">
            <a:off x="457200" y="-30276"/>
            <a:ext cx="12474250" cy="1059829"/>
          </a:xfrm>
          <a:prstGeom prst="rect">
            <a:avLst/>
          </a:prstGeom>
        </p:spPr>
        <p:txBody>
          <a:bodyPr anchor="t" rtlCol="false" tIns="0" lIns="0" bIns="0" rIns="0">
            <a:spAutoFit/>
          </a:bodyPr>
          <a:lstStyle/>
          <a:p>
            <a:pPr algn="l" marL="0" indent="0" lvl="0">
              <a:lnSpc>
                <a:spcPts val="8629"/>
              </a:lnSpc>
              <a:spcBef>
                <a:spcPct val="0"/>
              </a:spcBef>
            </a:pPr>
            <a:r>
              <a:rPr lang="en-US" sz="5262">
                <a:solidFill>
                  <a:srgbClr val="004AAD"/>
                </a:solidFill>
                <a:latin typeface="TAN Pearl"/>
                <a:ea typeface="TAN Pearl"/>
                <a:cs typeface="TAN Pearl"/>
                <a:sym typeface="TAN Pearl"/>
              </a:rPr>
              <a:t>Few Activities </a:t>
            </a:r>
            <a:r>
              <a:rPr lang="en-US" sz="5262" strike="noStrike" u="none">
                <a:solidFill>
                  <a:srgbClr val="004AAD"/>
                </a:solidFill>
                <a:latin typeface="TAN Pearl"/>
                <a:ea typeface="TAN Pearl"/>
                <a:cs typeface="TAN Pearl"/>
                <a:sym typeface="TAN Pearl"/>
              </a:rPr>
              <a:t>Photography</a:t>
            </a:r>
          </a:p>
        </p:txBody>
      </p:sp>
      <p:sp>
        <p:nvSpPr>
          <p:cNvPr name="TextBox 66" id="66"/>
          <p:cNvSpPr txBox="true"/>
          <p:nvPr/>
        </p:nvSpPr>
        <p:spPr>
          <a:xfrm rot="0">
            <a:off x="479272" y="1346269"/>
            <a:ext cx="15853955" cy="380618"/>
          </a:xfrm>
          <a:prstGeom prst="rect">
            <a:avLst/>
          </a:prstGeom>
        </p:spPr>
        <p:txBody>
          <a:bodyPr anchor="t" rtlCol="false" tIns="0" lIns="0" bIns="0" rIns="0">
            <a:spAutoFit/>
          </a:bodyPr>
          <a:lstStyle/>
          <a:p>
            <a:pPr algn="l" marL="0" indent="0" lvl="0">
              <a:lnSpc>
                <a:spcPts val="3171"/>
              </a:lnSpc>
              <a:spcBef>
                <a:spcPct val="0"/>
              </a:spcBef>
            </a:pPr>
            <a:r>
              <a:rPr lang="en-US" sz="2265">
                <a:solidFill>
                  <a:srgbClr val="010101"/>
                </a:solidFill>
                <a:latin typeface="Lora Bold"/>
                <a:ea typeface="Lora Bold"/>
                <a:cs typeface="Lora Bold"/>
                <a:sym typeface="Lora Bold"/>
              </a:rPr>
              <a:t>Coaching, Guest Speaker, Research Paper Presentation, Conferences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FD3CA"/>
        </a:solidFill>
      </p:bgPr>
    </p:bg>
    <p:spTree>
      <p:nvGrpSpPr>
        <p:cNvPr id="1" name=""/>
        <p:cNvGrpSpPr/>
        <p:nvPr/>
      </p:nvGrpSpPr>
      <p:grpSpPr>
        <a:xfrm>
          <a:off x="0" y="0"/>
          <a:ext cx="0" cy="0"/>
          <a:chOff x="0" y="0"/>
          <a:chExt cx="0" cy="0"/>
        </a:xfrm>
      </p:grpSpPr>
      <p:sp>
        <p:nvSpPr>
          <p:cNvPr name="AutoShape 2" id="2"/>
          <p:cNvSpPr/>
          <p:nvPr/>
        </p:nvSpPr>
        <p:spPr>
          <a:xfrm>
            <a:off x="14264236" y="378169"/>
            <a:ext cx="4023764" cy="0"/>
          </a:xfrm>
          <a:prstGeom prst="line">
            <a:avLst/>
          </a:prstGeom>
          <a:ln cap="flat" w="9525">
            <a:solidFill>
              <a:srgbClr val="100F0D"/>
            </a:solidFill>
            <a:prstDash val="solid"/>
            <a:headEnd type="none" len="sm" w="sm"/>
            <a:tailEnd type="none" len="sm" w="sm"/>
          </a:ln>
        </p:spPr>
      </p:sp>
      <p:sp>
        <p:nvSpPr>
          <p:cNvPr name="Freeform 3" id="3"/>
          <p:cNvSpPr/>
          <p:nvPr/>
        </p:nvSpPr>
        <p:spPr>
          <a:xfrm flipH="false" flipV="false" rot="0">
            <a:off x="13571720" y="23275"/>
            <a:ext cx="692515" cy="649705"/>
          </a:xfrm>
          <a:custGeom>
            <a:avLst/>
            <a:gdLst/>
            <a:ahLst/>
            <a:cxnLst/>
            <a:rect r="r" b="b" t="t" l="l"/>
            <a:pathLst>
              <a:path h="649705" w="692515">
                <a:moveTo>
                  <a:pt x="0" y="0"/>
                </a:moveTo>
                <a:lnTo>
                  <a:pt x="692516" y="0"/>
                </a:lnTo>
                <a:lnTo>
                  <a:pt x="692516" y="649706"/>
                </a:lnTo>
                <a:lnTo>
                  <a:pt x="0" y="649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081"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 id="5"/>
          <p:cNvGrpSpPr>
            <a:grpSpLocks noChangeAspect="true"/>
          </p:cNvGrpSpPr>
          <p:nvPr/>
        </p:nvGrpSpPr>
        <p:grpSpPr>
          <a:xfrm rot="0">
            <a:off x="295917" y="1892135"/>
            <a:ext cx="3097689" cy="3598616"/>
            <a:chOff x="0" y="0"/>
            <a:chExt cx="5466080" cy="6350000"/>
          </a:xfrm>
        </p:grpSpPr>
        <p:sp>
          <p:nvSpPr>
            <p:cNvPr name="Freeform 6" id="6"/>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30207" t="0" r="-30207" b="0"/>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0" id="10"/>
          <p:cNvSpPr/>
          <p:nvPr/>
        </p:nvSpPr>
        <p:spPr>
          <a:xfrm flipH="false" flipV="false" rot="-10800000">
            <a:off x="3625204" y="5097507"/>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11" id="11"/>
          <p:cNvGrpSpPr>
            <a:grpSpLocks noChangeAspect="true"/>
          </p:cNvGrpSpPr>
          <p:nvPr/>
        </p:nvGrpSpPr>
        <p:grpSpPr>
          <a:xfrm rot="0">
            <a:off x="3755040" y="1889920"/>
            <a:ext cx="3097689" cy="3598616"/>
            <a:chOff x="0" y="0"/>
            <a:chExt cx="5466080" cy="6350000"/>
          </a:xfrm>
        </p:grpSpPr>
        <p:sp>
          <p:nvSpPr>
            <p:cNvPr name="Freeform 12" id="12"/>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0" t="-24518" r="0" b="-60529"/>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6" id="16"/>
          <p:cNvSpPr/>
          <p:nvPr/>
        </p:nvSpPr>
        <p:spPr>
          <a:xfrm flipH="false" flipV="false" rot="-10800000">
            <a:off x="7182575"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17" id="17"/>
          <p:cNvGrpSpPr>
            <a:grpSpLocks noChangeAspect="true"/>
          </p:cNvGrpSpPr>
          <p:nvPr/>
        </p:nvGrpSpPr>
        <p:grpSpPr>
          <a:xfrm rot="0">
            <a:off x="7312411" y="1892135"/>
            <a:ext cx="3097689" cy="3598616"/>
            <a:chOff x="0" y="0"/>
            <a:chExt cx="5466080" cy="6350000"/>
          </a:xfrm>
        </p:grpSpPr>
        <p:sp>
          <p:nvSpPr>
            <p:cNvPr name="Freeform 18" id="18"/>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9" id="1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6411" t="-56699" r="-6411" b="0"/>
              </a:stretch>
            </a:blipFill>
          </p:spPr>
        </p:sp>
        <p:sp>
          <p:nvSpPr>
            <p:cNvPr name="Freeform 20" id="2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1" id="2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2" id="22"/>
          <p:cNvSpPr/>
          <p:nvPr/>
        </p:nvSpPr>
        <p:spPr>
          <a:xfrm flipH="false" flipV="false" rot="-10800000">
            <a:off x="10832198"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23" id="23"/>
          <p:cNvGrpSpPr>
            <a:grpSpLocks noChangeAspect="true"/>
          </p:cNvGrpSpPr>
          <p:nvPr/>
        </p:nvGrpSpPr>
        <p:grpSpPr>
          <a:xfrm rot="0">
            <a:off x="10962034" y="1892135"/>
            <a:ext cx="3097689" cy="3598616"/>
            <a:chOff x="0" y="0"/>
            <a:chExt cx="5466080" cy="6350000"/>
          </a:xfrm>
        </p:grpSpPr>
        <p:sp>
          <p:nvSpPr>
            <p:cNvPr name="Freeform 24" id="24"/>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5" id="2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22000" t="0" r="-22000" b="0"/>
              </a:stretch>
            </a:blipFill>
          </p:spPr>
        </p:sp>
        <p:sp>
          <p:nvSpPr>
            <p:cNvPr name="Freeform 26" id="2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7" id="2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8" id="28"/>
          <p:cNvSpPr/>
          <p:nvPr/>
        </p:nvSpPr>
        <p:spPr>
          <a:xfrm flipH="false" flipV="false" rot="-10800000">
            <a:off x="14183548" y="5105168"/>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29" id="29"/>
          <p:cNvGrpSpPr>
            <a:grpSpLocks noChangeAspect="true"/>
          </p:cNvGrpSpPr>
          <p:nvPr/>
        </p:nvGrpSpPr>
        <p:grpSpPr>
          <a:xfrm rot="0">
            <a:off x="14313385" y="1897581"/>
            <a:ext cx="3097689" cy="3598616"/>
            <a:chOff x="0" y="0"/>
            <a:chExt cx="5466080" cy="6350000"/>
          </a:xfrm>
        </p:grpSpPr>
        <p:sp>
          <p:nvSpPr>
            <p:cNvPr name="Freeform 30" id="30"/>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1" id="3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35333" t="0" r="-35333" b="0"/>
              </a:stretch>
            </a:blipFill>
          </p:spPr>
        </p:sp>
        <p:sp>
          <p:nvSpPr>
            <p:cNvPr name="Freeform 32" id="3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33" id="3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AutoShape 34" id="34"/>
          <p:cNvSpPr/>
          <p:nvPr/>
        </p:nvSpPr>
        <p:spPr>
          <a:xfrm>
            <a:off x="-4161662" y="9970375"/>
            <a:ext cx="10380725" cy="0"/>
          </a:xfrm>
          <a:prstGeom prst="line">
            <a:avLst/>
          </a:prstGeom>
          <a:ln cap="flat" w="19050">
            <a:solidFill>
              <a:srgbClr val="100F0D"/>
            </a:solidFill>
            <a:prstDash val="solid"/>
            <a:headEnd type="none" len="sm" w="sm"/>
            <a:tailEnd type="none" len="sm" w="sm"/>
          </a:ln>
        </p:spPr>
      </p:sp>
      <p:sp>
        <p:nvSpPr>
          <p:cNvPr name="Freeform 35" id="35"/>
          <p:cNvSpPr/>
          <p:nvPr/>
        </p:nvSpPr>
        <p:spPr>
          <a:xfrm flipH="false" flipV="false" rot="-10800000">
            <a:off x="166081"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36" id="36"/>
          <p:cNvGrpSpPr>
            <a:grpSpLocks noChangeAspect="true"/>
          </p:cNvGrpSpPr>
          <p:nvPr/>
        </p:nvGrpSpPr>
        <p:grpSpPr>
          <a:xfrm rot="0">
            <a:off x="295917" y="6111437"/>
            <a:ext cx="3097689" cy="3598616"/>
            <a:chOff x="0" y="0"/>
            <a:chExt cx="5466080" cy="6350000"/>
          </a:xfrm>
        </p:grpSpPr>
        <p:sp>
          <p:nvSpPr>
            <p:cNvPr name="Freeform 37" id="37"/>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8" id="3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0"/>
              <a:stretch>
                <a:fillRect l="-31126" t="0" r="-31126" b="0"/>
              </a:stretch>
            </a:blipFill>
          </p:spPr>
        </p:sp>
        <p:sp>
          <p:nvSpPr>
            <p:cNvPr name="Freeform 39" id="3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0" id="4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1" id="41"/>
          <p:cNvSpPr/>
          <p:nvPr/>
        </p:nvSpPr>
        <p:spPr>
          <a:xfrm flipH="false" flipV="false" rot="-10800000">
            <a:off x="375504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2" id="42"/>
          <p:cNvGrpSpPr>
            <a:grpSpLocks noChangeAspect="true"/>
          </p:cNvGrpSpPr>
          <p:nvPr/>
        </p:nvGrpSpPr>
        <p:grpSpPr>
          <a:xfrm rot="0">
            <a:off x="3884877" y="6111437"/>
            <a:ext cx="3097689" cy="3598616"/>
            <a:chOff x="0" y="0"/>
            <a:chExt cx="5466080" cy="6350000"/>
          </a:xfrm>
        </p:grpSpPr>
        <p:sp>
          <p:nvSpPr>
            <p:cNvPr name="Freeform 43" id="43"/>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44" id="4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45" id="4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6" id="4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7" id="47"/>
          <p:cNvSpPr/>
          <p:nvPr/>
        </p:nvSpPr>
        <p:spPr>
          <a:xfrm flipH="false" flipV="false" rot="-10800000">
            <a:off x="734400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8" id="48"/>
          <p:cNvGrpSpPr>
            <a:grpSpLocks noChangeAspect="true"/>
          </p:cNvGrpSpPr>
          <p:nvPr/>
        </p:nvGrpSpPr>
        <p:grpSpPr>
          <a:xfrm rot="0">
            <a:off x="7473836" y="6111437"/>
            <a:ext cx="3097689" cy="3598616"/>
            <a:chOff x="0" y="0"/>
            <a:chExt cx="5466080" cy="6350000"/>
          </a:xfrm>
        </p:grpSpPr>
        <p:sp>
          <p:nvSpPr>
            <p:cNvPr name="Freeform 49" id="49"/>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0" id="50"/>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51" id="51"/>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2" id="52"/>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3" id="53"/>
          <p:cNvSpPr/>
          <p:nvPr/>
        </p:nvSpPr>
        <p:spPr>
          <a:xfrm flipH="false" flipV="false" rot="-10800000">
            <a:off x="1093295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4" id="54"/>
          <p:cNvGrpSpPr>
            <a:grpSpLocks noChangeAspect="true"/>
          </p:cNvGrpSpPr>
          <p:nvPr/>
        </p:nvGrpSpPr>
        <p:grpSpPr>
          <a:xfrm rot="0">
            <a:off x="11062796" y="6111437"/>
            <a:ext cx="3097689" cy="3598616"/>
            <a:chOff x="0" y="0"/>
            <a:chExt cx="5466080" cy="6350000"/>
          </a:xfrm>
        </p:grpSpPr>
        <p:sp>
          <p:nvSpPr>
            <p:cNvPr name="Freeform 55" id="55"/>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6" id="5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57" id="5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8" id="5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9" id="59"/>
          <p:cNvSpPr/>
          <p:nvPr/>
        </p:nvSpPr>
        <p:spPr>
          <a:xfrm flipH="false" flipV="false" rot="-10800000">
            <a:off x="1423616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60" id="60"/>
          <p:cNvGrpSpPr>
            <a:grpSpLocks noChangeAspect="true"/>
          </p:cNvGrpSpPr>
          <p:nvPr/>
        </p:nvGrpSpPr>
        <p:grpSpPr>
          <a:xfrm rot="0">
            <a:off x="14461255" y="6111437"/>
            <a:ext cx="3097689" cy="3598616"/>
            <a:chOff x="0" y="0"/>
            <a:chExt cx="5466080" cy="6350000"/>
          </a:xfrm>
        </p:grpSpPr>
        <p:sp>
          <p:nvSpPr>
            <p:cNvPr name="Freeform 61" id="61"/>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2" id="6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63" id="6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64" id="6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TextBox 65" id="65"/>
          <p:cNvSpPr txBox="true"/>
          <p:nvPr/>
        </p:nvSpPr>
        <p:spPr>
          <a:xfrm rot="0">
            <a:off x="457200" y="-30276"/>
            <a:ext cx="12474250" cy="1059829"/>
          </a:xfrm>
          <a:prstGeom prst="rect">
            <a:avLst/>
          </a:prstGeom>
        </p:spPr>
        <p:txBody>
          <a:bodyPr anchor="t" rtlCol="false" tIns="0" lIns="0" bIns="0" rIns="0">
            <a:spAutoFit/>
          </a:bodyPr>
          <a:lstStyle/>
          <a:p>
            <a:pPr algn="l" marL="0" indent="0" lvl="0">
              <a:lnSpc>
                <a:spcPts val="8629"/>
              </a:lnSpc>
              <a:spcBef>
                <a:spcPct val="0"/>
              </a:spcBef>
            </a:pPr>
            <a:r>
              <a:rPr lang="en-US" sz="5262">
                <a:solidFill>
                  <a:srgbClr val="004AAD"/>
                </a:solidFill>
                <a:latin typeface="TAN Pearl"/>
                <a:ea typeface="TAN Pearl"/>
                <a:cs typeface="TAN Pearl"/>
                <a:sym typeface="TAN Pearl"/>
              </a:rPr>
              <a:t>Few Activities </a:t>
            </a:r>
            <a:r>
              <a:rPr lang="en-US" sz="5262" strike="noStrike" u="none">
                <a:solidFill>
                  <a:srgbClr val="004AAD"/>
                </a:solidFill>
                <a:latin typeface="TAN Pearl"/>
                <a:ea typeface="TAN Pearl"/>
                <a:cs typeface="TAN Pearl"/>
                <a:sym typeface="TAN Pearl"/>
              </a:rPr>
              <a:t>Photography</a:t>
            </a:r>
          </a:p>
        </p:txBody>
      </p:sp>
      <p:sp>
        <p:nvSpPr>
          <p:cNvPr name="TextBox 66" id="66"/>
          <p:cNvSpPr txBox="true"/>
          <p:nvPr/>
        </p:nvSpPr>
        <p:spPr>
          <a:xfrm rot="0">
            <a:off x="479272" y="1346269"/>
            <a:ext cx="15853955" cy="380618"/>
          </a:xfrm>
          <a:prstGeom prst="rect">
            <a:avLst/>
          </a:prstGeom>
        </p:spPr>
        <p:txBody>
          <a:bodyPr anchor="t" rtlCol="false" tIns="0" lIns="0" bIns="0" rIns="0">
            <a:spAutoFit/>
          </a:bodyPr>
          <a:lstStyle/>
          <a:p>
            <a:pPr algn="l" marL="0" indent="0" lvl="0">
              <a:lnSpc>
                <a:spcPts val="3171"/>
              </a:lnSpc>
              <a:spcBef>
                <a:spcPct val="0"/>
              </a:spcBef>
            </a:pPr>
            <a:r>
              <a:rPr lang="en-US" sz="2265">
                <a:solidFill>
                  <a:srgbClr val="010101"/>
                </a:solidFill>
                <a:latin typeface="Lora Bold"/>
                <a:ea typeface="Lora Bold"/>
                <a:cs typeface="Lora Bold"/>
                <a:sym typeface="Lora Bold"/>
              </a:rPr>
              <a:t>Coaching, Guest Speaker, Research Paper Presentation, Conferences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FD3CA"/>
        </a:solidFill>
      </p:bgPr>
    </p:bg>
    <p:spTree>
      <p:nvGrpSpPr>
        <p:cNvPr id="1" name=""/>
        <p:cNvGrpSpPr/>
        <p:nvPr/>
      </p:nvGrpSpPr>
      <p:grpSpPr>
        <a:xfrm>
          <a:off x="0" y="0"/>
          <a:ext cx="0" cy="0"/>
          <a:chOff x="0" y="0"/>
          <a:chExt cx="0" cy="0"/>
        </a:xfrm>
      </p:grpSpPr>
      <p:sp>
        <p:nvSpPr>
          <p:cNvPr name="AutoShape 2" id="2"/>
          <p:cNvSpPr/>
          <p:nvPr/>
        </p:nvSpPr>
        <p:spPr>
          <a:xfrm>
            <a:off x="14264236" y="378169"/>
            <a:ext cx="4023764" cy="0"/>
          </a:xfrm>
          <a:prstGeom prst="line">
            <a:avLst/>
          </a:prstGeom>
          <a:ln cap="flat" w="9525">
            <a:solidFill>
              <a:srgbClr val="100F0D"/>
            </a:solidFill>
            <a:prstDash val="solid"/>
            <a:headEnd type="none" len="sm" w="sm"/>
            <a:tailEnd type="none" len="sm" w="sm"/>
          </a:ln>
        </p:spPr>
      </p:sp>
      <p:sp>
        <p:nvSpPr>
          <p:cNvPr name="Freeform 3" id="3"/>
          <p:cNvSpPr/>
          <p:nvPr/>
        </p:nvSpPr>
        <p:spPr>
          <a:xfrm flipH="false" flipV="false" rot="0">
            <a:off x="13571720" y="23275"/>
            <a:ext cx="692515" cy="649705"/>
          </a:xfrm>
          <a:custGeom>
            <a:avLst/>
            <a:gdLst/>
            <a:ahLst/>
            <a:cxnLst/>
            <a:rect r="r" b="b" t="t" l="l"/>
            <a:pathLst>
              <a:path h="649705" w="692515">
                <a:moveTo>
                  <a:pt x="0" y="0"/>
                </a:moveTo>
                <a:lnTo>
                  <a:pt x="692516" y="0"/>
                </a:lnTo>
                <a:lnTo>
                  <a:pt x="692516" y="649706"/>
                </a:lnTo>
                <a:lnTo>
                  <a:pt x="0" y="649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081"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 id="5"/>
          <p:cNvGrpSpPr>
            <a:grpSpLocks noChangeAspect="true"/>
          </p:cNvGrpSpPr>
          <p:nvPr/>
        </p:nvGrpSpPr>
        <p:grpSpPr>
          <a:xfrm rot="0">
            <a:off x="295917" y="1892135"/>
            <a:ext cx="3097689" cy="3598616"/>
            <a:chOff x="0" y="0"/>
            <a:chExt cx="5466080" cy="6350000"/>
          </a:xfrm>
        </p:grpSpPr>
        <p:sp>
          <p:nvSpPr>
            <p:cNvPr name="Freeform 6" id="6"/>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0" t="-5448" r="-6959" b="-43107"/>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0" id="10"/>
          <p:cNvSpPr/>
          <p:nvPr/>
        </p:nvSpPr>
        <p:spPr>
          <a:xfrm flipH="false" flipV="false" rot="-10800000">
            <a:off x="3625204" y="5097507"/>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11" id="11"/>
          <p:cNvGrpSpPr>
            <a:grpSpLocks noChangeAspect="true"/>
          </p:cNvGrpSpPr>
          <p:nvPr/>
        </p:nvGrpSpPr>
        <p:grpSpPr>
          <a:xfrm rot="0">
            <a:off x="3755040" y="1889920"/>
            <a:ext cx="3097689" cy="3598616"/>
            <a:chOff x="0" y="0"/>
            <a:chExt cx="5466080" cy="6350000"/>
          </a:xfrm>
        </p:grpSpPr>
        <p:sp>
          <p:nvSpPr>
            <p:cNvPr name="Freeform 12" id="12"/>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0" t="-44294" r="0" b="-40983"/>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6" id="16"/>
          <p:cNvSpPr/>
          <p:nvPr/>
        </p:nvSpPr>
        <p:spPr>
          <a:xfrm flipH="false" flipV="false" rot="-10800000">
            <a:off x="7182575"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17" id="17"/>
          <p:cNvGrpSpPr>
            <a:grpSpLocks noChangeAspect="true"/>
          </p:cNvGrpSpPr>
          <p:nvPr/>
        </p:nvGrpSpPr>
        <p:grpSpPr>
          <a:xfrm rot="0">
            <a:off x="7312411" y="1892135"/>
            <a:ext cx="3097689" cy="3598616"/>
            <a:chOff x="0" y="0"/>
            <a:chExt cx="5466080" cy="6350000"/>
          </a:xfrm>
        </p:grpSpPr>
        <p:sp>
          <p:nvSpPr>
            <p:cNvPr name="Freeform 18" id="18"/>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9" id="1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32324" r="0" b="-6564"/>
              </a:stretch>
            </a:blipFill>
          </p:spPr>
        </p:sp>
        <p:sp>
          <p:nvSpPr>
            <p:cNvPr name="Freeform 20" id="2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1" id="2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2" id="22"/>
          <p:cNvSpPr/>
          <p:nvPr/>
        </p:nvSpPr>
        <p:spPr>
          <a:xfrm flipH="false" flipV="false" rot="-10800000">
            <a:off x="10832198"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23" id="23"/>
          <p:cNvGrpSpPr>
            <a:grpSpLocks noChangeAspect="true"/>
          </p:cNvGrpSpPr>
          <p:nvPr/>
        </p:nvGrpSpPr>
        <p:grpSpPr>
          <a:xfrm rot="0">
            <a:off x="10962034" y="1892135"/>
            <a:ext cx="3097689" cy="3598616"/>
            <a:chOff x="0" y="0"/>
            <a:chExt cx="5466080" cy="6350000"/>
          </a:xfrm>
        </p:grpSpPr>
        <p:sp>
          <p:nvSpPr>
            <p:cNvPr name="Freeform 24" id="24"/>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5" id="2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0" t="-19444" r="0" b="-19444"/>
              </a:stretch>
            </a:blipFill>
          </p:spPr>
        </p:sp>
        <p:sp>
          <p:nvSpPr>
            <p:cNvPr name="Freeform 26" id="2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7" id="2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8" id="28"/>
          <p:cNvSpPr/>
          <p:nvPr/>
        </p:nvSpPr>
        <p:spPr>
          <a:xfrm flipH="false" flipV="false" rot="-10800000">
            <a:off x="14183548" y="5105168"/>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29" id="29"/>
          <p:cNvGrpSpPr>
            <a:grpSpLocks noChangeAspect="true"/>
          </p:cNvGrpSpPr>
          <p:nvPr/>
        </p:nvGrpSpPr>
        <p:grpSpPr>
          <a:xfrm rot="0">
            <a:off x="14313385" y="1897581"/>
            <a:ext cx="3097689" cy="3598616"/>
            <a:chOff x="0" y="0"/>
            <a:chExt cx="5466080" cy="6350000"/>
          </a:xfrm>
        </p:grpSpPr>
        <p:sp>
          <p:nvSpPr>
            <p:cNvPr name="Freeform 30" id="30"/>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1" id="3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0" t="-19444" r="0" b="-19444"/>
              </a:stretch>
            </a:blipFill>
          </p:spPr>
        </p:sp>
        <p:sp>
          <p:nvSpPr>
            <p:cNvPr name="Freeform 32" id="3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33" id="3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AutoShape 34" id="34"/>
          <p:cNvSpPr/>
          <p:nvPr/>
        </p:nvSpPr>
        <p:spPr>
          <a:xfrm>
            <a:off x="-4161662" y="9970375"/>
            <a:ext cx="10380725" cy="0"/>
          </a:xfrm>
          <a:prstGeom prst="line">
            <a:avLst/>
          </a:prstGeom>
          <a:ln cap="flat" w="19050">
            <a:solidFill>
              <a:srgbClr val="100F0D"/>
            </a:solidFill>
            <a:prstDash val="solid"/>
            <a:headEnd type="none" len="sm" w="sm"/>
            <a:tailEnd type="none" len="sm" w="sm"/>
          </a:ln>
        </p:spPr>
      </p:sp>
      <p:sp>
        <p:nvSpPr>
          <p:cNvPr name="Freeform 35" id="35"/>
          <p:cNvSpPr/>
          <p:nvPr/>
        </p:nvSpPr>
        <p:spPr>
          <a:xfrm flipH="false" flipV="false" rot="-10800000">
            <a:off x="166081"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36" id="36"/>
          <p:cNvGrpSpPr>
            <a:grpSpLocks noChangeAspect="true"/>
          </p:cNvGrpSpPr>
          <p:nvPr/>
        </p:nvGrpSpPr>
        <p:grpSpPr>
          <a:xfrm rot="0">
            <a:off x="295917" y="6111437"/>
            <a:ext cx="3097689" cy="3598616"/>
            <a:chOff x="0" y="0"/>
            <a:chExt cx="5466080" cy="6350000"/>
          </a:xfrm>
        </p:grpSpPr>
        <p:sp>
          <p:nvSpPr>
            <p:cNvPr name="Freeform 37" id="37"/>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8" id="3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0"/>
              <a:stretch>
                <a:fillRect l="-7849" t="0" r="-20150" b="0"/>
              </a:stretch>
            </a:blipFill>
          </p:spPr>
        </p:sp>
        <p:sp>
          <p:nvSpPr>
            <p:cNvPr name="Freeform 39" id="3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0" id="4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1" id="41"/>
          <p:cNvSpPr/>
          <p:nvPr/>
        </p:nvSpPr>
        <p:spPr>
          <a:xfrm flipH="false" flipV="false" rot="-10800000">
            <a:off x="375504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2" id="42"/>
          <p:cNvGrpSpPr>
            <a:grpSpLocks noChangeAspect="true"/>
          </p:cNvGrpSpPr>
          <p:nvPr/>
        </p:nvGrpSpPr>
        <p:grpSpPr>
          <a:xfrm rot="0">
            <a:off x="3884877" y="6111437"/>
            <a:ext cx="3097689" cy="3598616"/>
            <a:chOff x="0" y="0"/>
            <a:chExt cx="5466080" cy="6350000"/>
          </a:xfrm>
        </p:grpSpPr>
        <p:sp>
          <p:nvSpPr>
            <p:cNvPr name="Freeform 43" id="43"/>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44" id="4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1"/>
              <a:stretch>
                <a:fillRect l="-25130" t="0" r="-25130" b="-1328"/>
              </a:stretch>
            </a:blipFill>
          </p:spPr>
        </p:sp>
        <p:sp>
          <p:nvSpPr>
            <p:cNvPr name="Freeform 45" id="4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6" id="4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7" id="47"/>
          <p:cNvSpPr/>
          <p:nvPr/>
        </p:nvSpPr>
        <p:spPr>
          <a:xfrm flipH="false" flipV="false" rot="-10800000">
            <a:off x="734400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8" id="48"/>
          <p:cNvGrpSpPr>
            <a:grpSpLocks noChangeAspect="true"/>
          </p:cNvGrpSpPr>
          <p:nvPr/>
        </p:nvGrpSpPr>
        <p:grpSpPr>
          <a:xfrm rot="0">
            <a:off x="7473836" y="6111437"/>
            <a:ext cx="3097689" cy="3598616"/>
            <a:chOff x="0" y="0"/>
            <a:chExt cx="5466080" cy="6350000"/>
          </a:xfrm>
        </p:grpSpPr>
        <p:sp>
          <p:nvSpPr>
            <p:cNvPr name="Freeform 49" id="49"/>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0" id="50"/>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2"/>
              <a:stretch>
                <a:fillRect l="0" t="-5508" r="0" b="-33380"/>
              </a:stretch>
            </a:blipFill>
          </p:spPr>
        </p:sp>
        <p:sp>
          <p:nvSpPr>
            <p:cNvPr name="Freeform 51" id="51"/>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2" id="52"/>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3" id="53"/>
          <p:cNvSpPr/>
          <p:nvPr/>
        </p:nvSpPr>
        <p:spPr>
          <a:xfrm flipH="false" flipV="false" rot="-10800000">
            <a:off x="1093295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4" id="54"/>
          <p:cNvGrpSpPr>
            <a:grpSpLocks noChangeAspect="true"/>
          </p:cNvGrpSpPr>
          <p:nvPr/>
        </p:nvGrpSpPr>
        <p:grpSpPr>
          <a:xfrm rot="0">
            <a:off x="11062796" y="6111437"/>
            <a:ext cx="3097689" cy="3598616"/>
            <a:chOff x="0" y="0"/>
            <a:chExt cx="5466080" cy="6350000"/>
          </a:xfrm>
        </p:grpSpPr>
        <p:sp>
          <p:nvSpPr>
            <p:cNvPr name="Freeform 55" id="55"/>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6" id="5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3"/>
              <a:stretch>
                <a:fillRect l="0" t="-1607" r="-4074" b="-42940"/>
              </a:stretch>
            </a:blipFill>
          </p:spPr>
        </p:sp>
        <p:sp>
          <p:nvSpPr>
            <p:cNvPr name="Freeform 57" id="5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8" id="5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9" id="59"/>
          <p:cNvSpPr/>
          <p:nvPr/>
        </p:nvSpPr>
        <p:spPr>
          <a:xfrm flipH="false" flipV="false" rot="-10800000">
            <a:off x="1423616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60" id="60"/>
          <p:cNvGrpSpPr>
            <a:grpSpLocks noChangeAspect="true"/>
          </p:cNvGrpSpPr>
          <p:nvPr/>
        </p:nvGrpSpPr>
        <p:grpSpPr>
          <a:xfrm rot="0">
            <a:off x="14461255" y="6111437"/>
            <a:ext cx="3097689" cy="3598616"/>
            <a:chOff x="0" y="0"/>
            <a:chExt cx="5466080" cy="6350000"/>
          </a:xfrm>
        </p:grpSpPr>
        <p:sp>
          <p:nvSpPr>
            <p:cNvPr name="Freeform 61" id="61"/>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2" id="6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14"/>
              <a:stretch>
                <a:fillRect l="0" t="-5016" r="0" b="-33872"/>
              </a:stretch>
            </a:blipFill>
          </p:spPr>
        </p:sp>
        <p:sp>
          <p:nvSpPr>
            <p:cNvPr name="Freeform 63" id="6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64" id="6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TextBox 65" id="65"/>
          <p:cNvSpPr txBox="true"/>
          <p:nvPr/>
        </p:nvSpPr>
        <p:spPr>
          <a:xfrm rot="0">
            <a:off x="457200" y="-30276"/>
            <a:ext cx="12474250" cy="1059829"/>
          </a:xfrm>
          <a:prstGeom prst="rect">
            <a:avLst/>
          </a:prstGeom>
        </p:spPr>
        <p:txBody>
          <a:bodyPr anchor="t" rtlCol="false" tIns="0" lIns="0" bIns="0" rIns="0">
            <a:spAutoFit/>
          </a:bodyPr>
          <a:lstStyle/>
          <a:p>
            <a:pPr algn="l" marL="0" indent="0" lvl="0">
              <a:lnSpc>
                <a:spcPts val="8629"/>
              </a:lnSpc>
              <a:spcBef>
                <a:spcPct val="0"/>
              </a:spcBef>
            </a:pPr>
            <a:r>
              <a:rPr lang="en-US" sz="5262">
                <a:solidFill>
                  <a:srgbClr val="004AAD"/>
                </a:solidFill>
                <a:latin typeface="TAN Pearl"/>
                <a:ea typeface="TAN Pearl"/>
                <a:cs typeface="TAN Pearl"/>
                <a:sym typeface="TAN Pearl"/>
              </a:rPr>
              <a:t>Some Advocacy </a:t>
            </a:r>
            <a:r>
              <a:rPr lang="en-US" sz="5262" strike="noStrike" u="none">
                <a:solidFill>
                  <a:srgbClr val="004AAD"/>
                </a:solidFill>
                <a:latin typeface="TAN Pearl"/>
                <a:ea typeface="TAN Pearl"/>
                <a:cs typeface="TAN Pearl"/>
                <a:sym typeface="TAN Pearl"/>
              </a:rPr>
              <a:t>Photography</a:t>
            </a:r>
          </a:p>
        </p:txBody>
      </p:sp>
      <p:sp>
        <p:nvSpPr>
          <p:cNvPr name="TextBox 66" id="66"/>
          <p:cNvSpPr txBox="true"/>
          <p:nvPr/>
        </p:nvSpPr>
        <p:spPr>
          <a:xfrm rot="0">
            <a:off x="479272" y="1346269"/>
            <a:ext cx="15853955" cy="380618"/>
          </a:xfrm>
          <a:prstGeom prst="rect">
            <a:avLst/>
          </a:prstGeom>
        </p:spPr>
        <p:txBody>
          <a:bodyPr anchor="t" rtlCol="false" tIns="0" lIns="0" bIns="0" rIns="0">
            <a:spAutoFit/>
          </a:bodyPr>
          <a:lstStyle/>
          <a:p>
            <a:pPr algn="l" marL="0" indent="0" lvl="0">
              <a:lnSpc>
                <a:spcPts val="3171"/>
              </a:lnSpc>
              <a:spcBef>
                <a:spcPct val="0"/>
              </a:spcBef>
            </a:pPr>
            <a:r>
              <a:rPr lang="en-US" sz="2265">
                <a:solidFill>
                  <a:srgbClr val="010101"/>
                </a:solidFill>
                <a:latin typeface="Lora Bold"/>
                <a:ea typeface="Lora Bold"/>
                <a:cs typeface="Lora Bold"/>
                <a:sym typeface="Lora Bold"/>
              </a:rPr>
              <a:t>Being part of the change we want globally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FD3CA"/>
        </a:solidFill>
      </p:bgPr>
    </p:bg>
    <p:spTree>
      <p:nvGrpSpPr>
        <p:cNvPr id="1" name=""/>
        <p:cNvGrpSpPr/>
        <p:nvPr/>
      </p:nvGrpSpPr>
      <p:grpSpPr>
        <a:xfrm>
          <a:off x="0" y="0"/>
          <a:ext cx="0" cy="0"/>
          <a:chOff x="0" y="0"/>
          <a:chExt cx="0" cy="0"/>
        </a:xfrm>
      </p:grpSpPr>
      <p:sp>
        <p:nvSpPr>
          <p:cNvPr name="AutoShape 2" id="2"/>
          <p:cNvSpPr/>
          <p:nvPr/>
        </p:nvSpPr>
        <p:spPr>
          <a:xfrm>
            <a:off x="14264236" y="378169"/>
            <a:ext cx="4023764" cy="0"/>
          </a:xfrm>
          <a:prstGeom prst="line">
            <a:avLst/>
          </a:prstGeom>
          <a:ln cap="flat" w="9525">
            <a:solidFill>
              <a:srgbClr val="100F0D"/>
            </a:solidFill>
            <a:prstDash val="solid"/>
            <a:headEnd type="none" len="sm" w="sm"/>
            <a:tailEnd type="none" len="sm" w="sm"/>
          </a:ln>
        </p:spPr>
      </p:sp>
      <p:sp>
        <p:nvSpPr>
          <p:cNvPr name="Freeform 3" id="3"/>
          <p:cNvSpPr/>
          <p:nvPr/>
        </p:nvSpPr>
        <p:spPr>
          <a:xfrm flipH="false" flipV="false" rot="0">
            <a:off x="13571720" y="23275"/>
            <a:ext cx="692515" cy="649705"/>
          </a:xfrm>
          <a:custGeom>
            <a:avLst/>
            <a:gdLst/>
            <a:ahLst/>
            <a:cxnLst/>
            <a:rect r="r" b="b" t="t" l="l"/>
            <a:pathLst>
              <a:path h="649705" w="692515">
                <a:moveTo>
                  <a:pt x="0" y="0"/>
                </a:moveTo>
                <a:lnTo>
                  <a:pt x="692516" y="0"/>
                </a:lnTo>
                <a:lnTo>
                  <a:pt x="692516" y="649706"/>
                </a:lnTo>
                <a:lnTo>
                  <a:pt x="0" y="649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081"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 id="5"/>
          <p:cNvGrpSpPr>
            <a:grpSpLocks noChangeAspect="true"/>
          </p:cNvGrpSpPr>
          <p:nvPr/>
        </p:nvGrpSpPr>
        <p:grpSpPr>
          <a:xfrm rot="0">
            <a:off x="295917" y="1892135"/>
            <a:ext cx="3097689" cy="3598616"/>
            <a:chOff x="0" y="0"/>
            <a:chExt cx="5466080" cy="6350000"/>
          </a:xfrm>
        </p:grpSpPr>
        <p:sp>
          <p:nvSpPr>
            <p:cNvPr name="Freeform 6" id="6"/>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0" t="-19444" r="0" b="-19444"/>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0" id="10"/>
          <p:cNvSpPr/>
          <p:nvPr/>
        </p:nvSpPr>
        <p:spPr>
          <a:xfrm flipH="false" flipV="false" rot="-10800000">
            <a:off x="3625204" y="5097507"/>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11" id="11"/>
          <p:cNvGrpSpPr>
            <a:grpSpLocks noChangeAspect="true"/>
          </p:cNvGrpSpPr>
          <p:nvPr/>
        </p:nvGrpSpPr>
        <p:grpSpPr>
          <a:xfrm rot="0">
            <a:off x="3755040" y="1889920"/>
            <a:ext cx="3097689" cy="3598616"/>
            <a:chOff x="0" y="0"/>
            <a:chExt cx="5466080" cy="6350000"/>
          </a:xfrm>
        </p:grpSpPr>
        <p:sp>
          <p:nvSpPr>
            <p:cNvPr name="Freeform 12" id="12"/>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49799" t="-21764" r="0" b="-86291"/>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16" id="16"/>
          <p:cNvSpPr/>
          <p:nvPr/>
        </p:nvSpPr>
        <p:spPr>
          <a:xfrm flipH="false" flipV="false" rot="-10800000">
            <a:off x="7182575"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17" id="17"/>
          <p:cNvGrpSpPr>
            <a:grpSpLocks noChangeAspect="true"/>
          </p:cNvGrpSpPr>
          <p:nvPr/>
        </p:nvGrpSpPr>
        <p:grpSpPr>
          <a:xfrm rot="0">
            <a:off x="7312411" y="1892135"/>
            <a:ext cx="3097689" cy="3598616"/>
            <a:chOff x="0" y="0"/>
            <a:chExt cx="5466080" cy="6350000"/>
          </a:xfrm>
        </p:grpSpPr>
        <p:sp>
          <p:nvSpPr>
            <p:cNvPr name="Freeform 18" id="18"/>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9" id="1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19328" r="0" b="-19328"/>
              </a:stretch>
            </a:blipFill>
          </p:spPr>
        </p:sp>
        <p:sp>
          <p:nvSpPr>
            <p:cNvPr name="Freeform 20" id="2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1" id="2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2" id="22"/>
          <p:cNvSpPr/>
          <p:nvPr/>
        </p:nvSpPr>
        <p:spPr>
          <a:xfrm flipH="false" flipV="false" rot="-10800000">
            <a:off x="10832198" y="5099722"/>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23" id="23"/>
          <p:cNvGrpSpPr>
            <a:grpSpLocks noChangeAspect="true"/>
          </p:cNvGrpSpPr>
          <p:nvPr/>
        </p:nvGrpSpPr>
        <p:grpSpPr>
          <a:xfrm rot="0">
            <a:off x="10962034" y="1892135"/>
            <a:ext cx="3097689" cy="3598616"/>
            <a:chOff x="0" y="0"/>
            <a:chExt cx="5466080" cy="6350000"/>
          </a:xfrm>
        </p:grpSpPr>
        <p:sp>
          <p:nvSpPr>
            <p:cNvPr name="Freeform 24" id="24"/>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5" id="2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44724" t="0" r="-44427" b="-1287"/>
              </a:stretch>
            </a:blipFill>
          </p:spPr>
        </p:sp>
        <p:sp>
          <p:nvSpPr>
            <p:cNvPr name="Freeform 26" id="2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7" id="2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28" id="28"/>
          <p:cNvSpPr/>
          <p:nvPr/>
        </p:nvSpPr>
        <p:spPr>
          <a:xfrm flipH="false" flipV="false" rot="-10800000">
            <a:off x="14183548" y="5105168"/>
            <a:ext cx="3366871" cy="967975"/>
          </a:xfrm>
          <a:custGeom>
            <a:avLst/>
            <a:gdLst/>
            <a:ahLst/>
            <a:cxnLst/>
            <a:rect r="r" b="b" t="t" l="l"/>
            <a:pathLst>
              <a:path h="967975" w="3366871">
                <a:moveTo>
                  <a:pt x="0" y="0"/>
                </a:moveTo>
                <a:lnTo>
                  <a:pt x="3366871" y="0"/>
                </a:lnTo>
                <a:lnTo>
                  <a:pt x="3366871" y="967976"/>
                </a:lnTo>
                <a:lnTo>
                  <a:pt x="0" y="967976"/>
                </a:lnTo>
                <a:lnTo>
                  <a:pt x="0" y="0"/>
                </a:lnTo>
                <a:close/>
              </a:path>
            </a:pathLst>
          </a:custGeom>
          <a:blipFill>
            <a:blip r:embed="rId4">
              <a:alphaModFix amt="29000"/>
            </a:blip>
            <a:stretch>
              <a:fillRect l="0" t="0" r="0" b="0"/>
            </a:stretch>
          </a:blipFill>
        </p:spPr>
      </p:sp>
      <p:grpSp>
        <p:nvGrpSpPr>
          <p:cNvPr name="Group 29" id="29"/>
          <p:cNvGrpSpPr>
            <a:grpSpLocks noChangeAspect="true"/>
          </p:cNvGrpSpPr>
          <p:nvPr/>
        </p:nvGrpSpPr>
        <p:grpSpPr>
          <a:xfrm rot="0">
            <a:off x="14313385" y="1897581"/>
            <a:ext cx="3097689" cy="3598616"/>
            <a:chOff x="0" y="0"/>
            <a:chExt cx="5466080" cy="6350000"/>
          </a:xfrm>
        </p:grpSpPr>
        <p:sp>
          <p:nvSpPr>
            <p:cNvPr name="Freeform 30" id="30"/>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1" id="3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9594" t="0" r="-9594" b="-60750"/>
              </a:stretch>
            </a:blipFill>
          </p:spPr>
        </p:sp>
        <p:sp>
          <p:nvSpPr>
            <p:cNvPr name="Freeform 32" id="3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33" id="3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AutoShape 34" id="34"/>
          <p:cNvSpPr/>
          <p:nvPr/>
        </p:nvSpPr>
        <p:spPr>
          <a:xfrm>
            <a:off x="-4161662" y="9970375"/>
            <a:ext cx="10380725" cy="0"/>
          </a:xfrm>
          <a:prstGeom prst="line">
            <a:avLst/>
          </a:prstGeom>
          <a:ln cap="flat" w="19050">
            <a:solidFill>
              <a:srgbClr val="100F0D"/>
            </a:solidFill>
            <a:prstDash val="solid"/>
            <a:headEnd type="none" len="sm" w="sm"/>
            <a:tailEnd type="none" len="sm" w="sm"/>
          </a:ln>
        </p:spPr>
      </p:sp>
      <p:sp>
        <p:nvSpPr>
          <p:cNvPr name="Freeform 35" id="35"/>
          <p:cNvSpPr/>
          <p:nvPr/>
        </p:nvSpPr>
        <p:spPr>
          <a:xfrm flipH="false" flipV="false" rot="-10800000">
            <a:off x="166081"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36" id="36"/>
          <p:cNvGrpSpPr>
            <a:grpSpLocks noChangeAspect="true"/>
          </p:cNvGrpSpPr>
          <p:nvPr/>
        </p:nvGrpSpPr>
        <p:grpSpPr>
          <a:xfrm rot="0">
            <a:off x="295917" y="6111437"/>
            <a:ext cx="3097689" cy="3598616"/>
            <a:chOff x="0" y="0"/>
            <a:chExt cx="5466080" cy="6350000"/>
          </a:xfrm>
        </p:grpSpPr>
        <p:sp>
          <p:nvSpPr>
            <p:cNvPr name="Freeform 37" id="37"/>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38" id="3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39" id="3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0" id="4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1" id="41"/>
          <p:cNvSpPr/>
          <p:nvPr/>
        </p:nvSpPr>
        <p:spPr>
          <a:xfrm flipH="false" flipV="false" rot="-10800000">
            <a:off x="375504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2" id="42"/>
          <p:cNvGrpSpPr>
            <a:grpSpLocks noChangeAspect="true"/>
          </p:cNvGrpSpPr>
          <p:nvPr/>
        </p:nvGrpSpPr>
        <p:grpSpPr>
          <a:xfrm rot="0">
            <a:off x="3884877" y="6111437"/>
            <a:ext cx="3097689" cy="3598616"/>
            <a:chOff x="0" y="0"/>
            <a:chExt cx="5466080" cy="6350000"/>
          </a:xfrm>
        </p:grpSpPr>
        <p:sp>
          <p:nvSpPr>
            <p:cNvPr name="Freeform 43" id="43"/>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44" id="4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45" id="4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46" id="4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47" id="47"/>
          <p:cNvSpPr/>
          <p:nvPr/>
        </p:nvSpPr>
        <p:spPr>
          <a:xfrm flipH="false" flipV="false" rot="-10800000">
            <a:off x="7344000"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48" id="48"/>
          <p:cNvGrpSpPr>
            <a:grpSpLocks noChangeAspect="true"/>
          </p:cNvGrpSpPr>
          <p:nvPr/>
        </p:nvGrpSpPr>
        <p:grpSpPr>
          <a:xfrm rot="0">
            <a:off x="7473836" y="6111437"/>
            <a:ext cx="3097689" cy="3598616"/>
            <a:chOff x="0" y="0"/>
            <a:chExt cx="5466080" cy="6350000"/>
          </a:xfrm>
        </p:grpSpPr>
        <p:sp>
          <p:nvSpPr>
            <p:cNvPr name="Freeform 49" id="49"/>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0" id="50"/>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51" id="51"/>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2" id="52"/>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3" id="53"/>
          <p:cNvSpPr/>
          <p:nvPr/>
        </p:nvSpPr>
        <p:spPr>
          <a:xfrm flipH="false" flipV="false" rot="-10800000">
            <a:off x="1093295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54" id="54"/>
          <p:cNvGrpSpPr>
            <a:grpSpLocks noChangeAspect="true"/>
          </p:cNvGrpSpPr>
          <p:nvPr/>
        </p:nvGrpSpPr>
        <p:grpSpPr>
          <a:xfrm rot="0">
            <a:off x="11062796" y="6111437"/>
            <a:ext cx="3097689" cy="3598616"/>
            <a:chOff x="0" y="0"/>
            <a:chExt cx="5466080" cy="6350000"/>
          </a:xfrm>
        </p:grpSpPr>
        <p:sp>
          <p:nvSpPr>
            <p:cNvPr name="Freeform 55" id="55"/>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56" id="5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57" id="5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58" id="5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Freeform 59" id="59"/>
          <p:cNvSpPr/>
          <p:nvPr/>
        </p:nvSpPr>
        <p:spPr>
          <a:xfrm flipH="false" flipV="false" rot="-10800000">
            <a:off x="14236169" y="9319025"/>
            <a:ext cx="3366871" cy="967975"/>
          </a:xfrm>
          <a:custGeom>
            <a:avLst/>
            <a:gdLst/>
            <a:ahLst/>
            <a:cxnLst/>
            <a:rect r="r" b="b" t="t" l="l"/>
            <a:pathLst>
              <a:path h="967975" w="3366871">
                <a:moveTo>
                  <a:pt x="0" y="0"/>
                </a:moveTo>
                <a:lnTo>
                  <a:pt x="3366871" y="0"/>
                </a:lnTo>
                <a:lnTo>
                  <a:pt x="3366871" y="967975"/>
                </a:lnTo>
                <a:lnTo>
                  <a:pt x="0" y="967975"/>
                </a:lnTo>
                <a:lnTo>
                  <a:pt x="0" y="0"/>
                </a:lnTo>
                <a:close/>
              </a:path>
            </a:pathLst>
          </a:custGeom>
          <a:blipFill>
            <a:blip r:embed="rId4">
              <a:alphaModFix amt="29000"/>
            </a:blip>
            <a:stretch>
              <a:fillRect l="0" t="0" r="0" b="0"/>
            </a:stretch>
          </a:blipFill>
        </p:spPr>
      </p:sp>
      <p:grpSp>
        <p:nvGrpSpPr>
          <p:cNvPr name="Group 60" id="60"/>
          <p:cNvGrpSpPr>
            <a:grpSpLocks noChangeAspect="true"/>
          </p:cNvGrpSpPr>
          <p:nvPr/>
        </p:nvGrpSpPr>
        <p:grpSpPr>
          <a:xfrm rot="0">
            <a:off x="14461255" y="6111437"/>
            <a:ext cx="3097689" cy="3598616"/>
            <a:chOff x="0" y="0"/>
            <a:chExt cx="5466080" cy="6350000"/>
          </a:xfrm>
        </p:grpSpPr>
        <p:sp>
          <p:nvSpPr>
            <p:cNvPr name="Freeform 61" id="61"/>
            <p:cNvSpPr/>
            <p:nvPr/>
          </p:nvSpPr>
          <p:spPr>
            <a:xfrm flipH="false" flipV="false" rot="0">
              <a:off x="0" y="0"/>
              <a:ext cx="5439410" cy="6348730"/>
            </a:xfrm>
            <a:custGeom>
              <a:avLst/>
              <a:gdLst/>
              <a:ahLst/>
              <a:cxnLst/>
              <a:rect r="r" b="b" t="t" l="l"/>
              <a:pathLst>
                <a:path h="6348730" w="543941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2" id="6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sp>
        <p:sp>
          <p:nvSpPr>
            <p:cNvPr name="Freeform 63" id="6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64" id="6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sp>
      </p:grpSp>
      <p:sp>
        <p:nvSpPr>
          <p:cNvPr name="TextBox 65" id="65"/>
          <p:cNvSpPr txBox="true"/>
          <p:nvPr/>
        </p:nvSpPr>
        <p:spPr>
          <a:xfrm rot="0">
            <a:off x="457200" y="-30276"/>
            <a:ext cx="12474250" cy="1059829"/>
          </a:xfrm>
          <a:prstGeom prst="rect">
            <a:avLst/>
          </a:prstGeom>
        </p:spPr>
        <p:txBody>
          <a:bodyPr anchor="t" rtlCol="false" tIns="0" lIns="0" bIns="0" rIns="0">
            <a:spAutoFit/>
          </a:bodyPr>
          <a:lstStyle/>
          <a:p>
            <a:pPr algn="l" marL="0" indent="0" lvl="0">
              <a:lnSpc>
                <a:spcPts val="8629"/>
              </a:lnSpc>
              <a:spcBef>
                <a:spcPct val="0"/>
              </a:spcBef>
            </a:pPr>
            <a:r>
              <a:rPr lang="en-US" sz="5262">
                <a:solidFill>
                  <a:srgbClr val="004AAD"/>
                </a:solidFill>
                <a:latin typeface="TAN Pearl"/>
                <a:ea typeface="TAN Pearl"/>
                <a:cs typeface="TAN Pearl"/>
                <a:sym typeface="TAN Pearl"/>
              </a:rPr>
              <a:t>Some Advocacy </a:t>
            </a:r>
            <a:r>
              <a:rPr lang="en-US" sz="5262" strike="noStrike" u="none">
                <a:solidFill>
                  <a:srgbClr val="004AAD"/>
                </a:solidFill>
                <a:latin typeface="TAN Pearl"/>
                <a:ea typeface="TAN Pearl"/>
                <a:cs typeface="TAN Pearl"/>
                <a:sym typeface="TAN Pearl"/>
              </a:rPr>
              <a:t>Photography</a:t>
            </a:r>
          </a:p>
        </p:txBody>
      </p:sp>
      <p:sp>
        <p:nvSpPr>
          <p:cNvPr name="TextBox 66" id="66"/>
          <p:cNvSpPr txBox="true"/>
          <p:nvPr/>
        </p:nvSpPr>
        <p:spPr>
          <a:xfrm rot="0">
            <a:off x="479272" y="1346269"/>
            <a:ext cx="15853955" cy="380618"/>
          </a:xfrm>
          <a:prstGeom prst="rect">
            <a:avLst/>
          </a:prstGeom>
        </p:spPr>
        <p:txBody>
          <a:bodyPr anchor="t" rtlCol="false" tIns="0" lIns="0" bIns="0" rIns="0">
            <a:spAutoFit/>
          </a:bodyPr>
          <a:lstStyle/>
          <a:p>
            <a:pPr algn="l" marL="0" indent="0" lvl="0">
              <a:lnSpc>
                <a:spcPts val="3171"/>
              </a:lnSpc>
              <a:spcBef>
                <a:spcPct val="0"/>
              </a:spcBef>
            </a:pPr>
            <a:r>
              <a:rPr lang="en-US" sz="2265">
                <a:solidFill>
                  <a:srgbClr val="010101"/>
                </a:solidFill>
                <a:latin typeface="Lora Bold"/>
                <a:ea typeface="Lora Bold"/>
                <a:cs typeface="Lora Bold"/>
                <a:sym typeface="Lora Bold"/>
              </a:rPr>
              <a:t>Being part of the change we want globally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13240418" y="-2441628"/>
            <a:ext cx="8690625" cy="6352057"/>
          </a:xfrm>
          <a:custGeom>
            <a:avLst/>
            <a:gdLst/>
            <a:ahLst/>
            <a:cxnLst/>
            <a:rect r="r" b="b" t="t" l="l"/>
            <a:pathLst>
              <a:path h="6352057" w="8690625">
                <a:moveTo>
                  <a:pt x="0" y="0"/>
                </a:moveTo>
                <a:lnTo>
                  <a:pt x="8690625" y="0"/>
                </a:lnTo>
                <a:lnTo>
                  <a:pt x="8690625" y="6352057"/>
                </a:lnTo>
                <a:lnTo>
                  <a:pt x="0" y="63520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9867732" y="1894363"/>
            <a:ext cx="6498274" cy="6498274"/>
            <a:chOff x="0" y="0"/>
            <a:chExt cx="8916670" cy="8916670"/>
          </a:xfrm>
        </p:grpSpPr>
        <p:sp>
          <p:nvSpPr>
            <p:cNvPr name="Freeform 4" id="4"/>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path>
              </a:pathLst>
            </a:custGeom>
            <a:solidFill>
              <a:srgbClr val="1A1A1A"/>
            </a:solidFill>
          </p:spPr>
        </p:sp>
        <p:sp>
          <p:nvSpPr>
            <p:cNvPr name="Freeform 5" id="5"/>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4"/>
              <a:stretch>
                <a:fillRect l="-25046" t="0" r="-25046" b="0"/>
              </a:stretch>
            </a:blipFill>
          </p:spPr>
        </p:sp>
      </p:grpSp>
      <p:sp>
        <p:nvSpPr>
          <p:cNvPr name="Freeform 6" id="6"/>
          <p:cNvSpPr/>
          <p:nvPr/>
        </p:nvSpPr>
        <p:spPr>
          <a:xfrm flipH="false" flipV="false" rot="0">
            <a:off x="15472712" y="8064712"/>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3733306" y="6547977"/>
            <a:ext cx="8690625" cy="6352057"/>
          </a:xfrm>
          <a:custGeom>
            <a:avLst/>
            <a:gdLst/>
            <a:ahLst/>
            <a:cxnLst/>
            <a:rect r="r" b="b" t="t" l="l"/>
            <a:pathLst>
              <a:path h="6352057" w="8690625">
                <a:moveTo>
                  <a:pt x="0" y="0"/>
                </a:moveTo>
                <a:lnTo>
                  <a:pt x="8690625" y="0"/>
                </a:lnTo>
                <a:lnTo>
                  <a:pt x="8690625" y="6352057"/>
                </a:lnTo>
                <a:lnTo>
                  <a:pt x="0" y="63520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2685647" y="4312811"/>
            <a:ext cx="357391" cy="357391"/>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852"/>
                </a:lnSpc>
              </a:pPr>
            </a:p>
          </p:txBody>
        </p:sp>
      </p:grpSp>
      <p:grpSp>
        <p:nvGrpSpPr>
          <p:cNvPr name="Group 11" id="11"/>
          <p:cNvGrpSpPr/>
          <p:nvPr/>
        </p:nvGrpSpPr>
        <p:grpSpPr>
          <a:xfrm rot="0">
            <a:off x="2444780" y="5251226"/>
            <a:ext cx="304087" cy="30408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a:lnSpc>
                  <a:spcPts val="2852"/>
                </a:lnSpc>
              </a:pPr>
            </a:p>
          </p:txBody>
        </p:sp>
      </p:grpSp>
      <p:grpSp>
        <p:nvGrpSpPr>
          <p:cNvPr name="Group 14" id="14"/>
          <p:cNvGrpSpPr/>
          <p:nvPr/>
        </p:nvGrpSpPr>
        <p:grpSpPr>
          <a:xfrm rot="0">
            <a:off x="2444780" y="6605241"/>
            <a:ext cx="304087" cy="30408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sp>
        <p:sp>
          <p:nvSpPr>
            <p:cNvPr name="TextBox 16" id="16"/>
            <p:cNvSpPr txBox="true"/>
            <p:nvPr/>
          </p:nvSpPr>
          <p:spPr>
            <a:xfrm>
              <a:off x="76200" y="47625"/>
              <a:ext cx="660400" cy="688975"/>
            </a:xfrm>
            <a:prstGeom prst="rect">
              <a:avLst/>
            </a:prstGeom>
          </p:spPr>
          <p:txBody>
            <a:bodyPr anchor="ctr" rtlCol="false" tIns="50800" lIns="50800" bIns="50800" rIns="50800"/>
            <a:lstStyle/>
            <a:p>
              <a:pPr algn="ctr">
                <a:lnSpc>
                  <a:spcPts val="2852"/>
                </a:lnSpc>
              </a:pPr>
            </a:p>
          </p:txBody>
        </p:sp>
      </p:grpSp>
      <p:sp>
        <p:nvSpPr>
          <p:cNvPr name="Freeform 17" id="17"/>
          <p:cNvSpPr/>
          <p:nvPr/>
        </p:nvSpPr>
        <p:spPr>
          <a:xfrm flipH="false" flipV="false" rot="0">
            <a:off x="2218407" y="3768384"/>
            <a:ext cx="438806" cy="928690"/>
          </a:xfrm>
          <a:custGeom>
            <a:avLst/>
            <a:gdLst/>
            <a:ahLst/>
            <a:cxnLst/>
            <a:rect r="r" b="b" t="t" l="l"/>
            <a:pathLst>
              <a:path h="928690" w="438806">
                <a:moveTo>
                  <a:pt x="0" y="0"/>
                </a:moveTo>
                <a:lnTo>
                  <a:pt x="438806" y="0"/>
                </a:lnTo>
                <a:lnTo>
                  <a:pt x="438806" y="928690"/>
                </a:lnTo>
                <a:lnTo>
                  <a:pt x="0" y="9286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8786069" y="7337465"/>
            <a:ext cx="2163327" cy="2168749"/>
          </a:xfrm>
          <a:custGeom>
            <a:avLst/>
            <a:gdLst/>
            <a:ahLst/>
            <a:cxnLst/>
            <a:rect r="r" b="b" t="t" l="l"/>
            <a:pathLst>
              <a:path h="2168749" w="2163327">
                <a:moveTo>
                  <a:pt x="0" y="0"/>
                </a:moveTo>
                <a:lnTo>
                  <a:pt x="2163327" y="0"/>
                </a:lnTo>
                <a:lnTo>
                  <a:pt x="2163327" y="2168749"/>
                </a:lnTo>
                <a:lnTo>
                  <a:pt x="0" y="216874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9" id="19"/>
          <p:cNvSpPr/>
          <p:nvPr/>
        </p:nvSpPr>
        <p:spPr>
          <a:xfrm flipH="false" flipV="false" rot="0">
            <a:off x="15044371" y="361237"/>
            <a:ext cx="1948209" cy="1948209"/>
          </a:xfrm>
          <a:custGeom>
            <a:avLst/>
            <a:gdLst/>
            <a:ahLst/>
            <a:cxnLst/>
            <a:rect r="r" b="b" t="t" l="l"/>
            <a:pathLst>
              <a:path h="1948209" w="1948209">
                <a:moveTo>
                  <a:pt x="0" y="0"/>
                </a:moveTo>
                <a:lnTo>
                  <a:pt x="1948209" y="0"/>
                </a:lnTo>
                <a:lnTo>
                  <a:pt x="1948209" y="1948209"/>
                </a:lnTo>
                <a:lnTo>
                  <a:pt x="0" y="1948209"/>
                </a:lnTo>
                <a:lnTo>
                  <a:pt x="0" y="0"/>
                </a:lnTo>
                <a:close/>
              </a:path>
            </a:pathLst>
          </a:custGeom>
          <a:blipFill>
            <a:blip r:embed="rId11"/>
            <a:stretch>
              <a:fillRect l="0" t="0" r="0" b="0"/>
            </a:stretch>
          </a:blipFill>
        </p:spPr>
      </p:sp>
      <p:sp>
        <p:nvSpPr>
          <p:cNvPr name="Freeform 20" id="20"/>
          <p:cNvSpPr/>
          <p:nvPr/>
        </p:nvSpPr>
        <p:spPr>
          <a:xfrm flipH="false" flipV="false" rot="0">
            <a:off x="9913735" y="238125"/>
            <a:ext cx="2071321" cy="2071321"/>
          </a:xfrm>
          <a:custGeom>
            <a:avLst/>
            <a:gdLst/>
            <a:ahLst/>
            <a:cxnLst/>
            <a:rect r="r" b="b" t="t" l="l"/>
            <a:pathLst>
              <a:path h="2071321" w="2071321">
                <a:moveTo>
                  <a:pt x="0" y="0"/>
                </a:moveTo>
                <a:lnTo>
                  <a:pt x="2071321" y="0"/>
                </a:lnTo>
                <a:lnTo>
                  <a:pt x="2071321" y="2071321"/>
                </a:lnTo>
                <a:lnTo>
                  <a:pt x="0" y="207132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1" id="21"/>
          <p:cNvSpPr txBox="true"/>
          <p:nvPr/>
        </p:nvSpPr>
        <p:spPr>
          <a:xfrm rot="0">
            <a:off x="2218407" y="1688800"/>
            <a:ext cx="7397235" cy="1295706"/>
          </a:xfrm>
          <a:prstGeom prst="rect">
            <a:avLst/>
          </a:prstGeom>
        </p:spPr>
        <p:txBody>
          <a:bodyPr anchor="t" rtlCol="false" tIns="0" lIns="0" bIns="0" rIns="0">
            <a:spAutoFit/>
          </a:bodyPr>
          <a:lstStyle/>
          <a:p>
            <a:pPr algn="l">
              <a:lnSpc>
                <a:spcPts val="10590"/>
              </a:lnSpc>
            </a:pPr>
            <a:r>
              <a:rPr lang="en-US" sz="6457">
                <a:solidFill>
                  <a:srgbClr val="000000"/>
                </a:solidFill>
                <a:latin typeface="TAN Pearl"/>
                <a:ea typeface="TAN Pearl"/>
                <a:cs typeface="TAN Pearl"/>
                <a:sym typeface="TAN Pearl"/>
              </a:rPr>
              <a:t>Social Medias</a:t>
            </a:r>
          </a:p>
        </p:txBody>
      </p:sp>
      <p:sp>
        <p:nvSpPr>
          <p:cNvPr name="TextBox 22" id="22"/>
          <p:cNvSpPr txBox="true"/>
          <p:nvPr/>
        </p:nvSpPr>
        <p:spPr>
          <a:xfrm rot="0">
            <a:off x="3236748" y="4196949"/>
            <a:ext cx="3915740" cy="835202"/>
          </a:xfrm>
          <a:prstGeom prst="rect">
            <a:avLst/>
          </a:prstGeom>
        </p:spPr>
        <p:txBody>
          <a:bodyPr anchor="t" rtlCol="false" tIns="0" lIns="0" bIns="0" rIns="0">
            <a:spAutoFit/>
          </a:bodyPr>
          <a:lstStyle/>
          <a:p>
            <a:pPr algn="l">
              <a:lnSpc>
                <a:spcPts val="4015"/>
              </a:lnSpc>
            </a:pPr>
            <a:r>
              <a:rPr lang="en-US" sz="2868">
                <a:solidFill>
                  <a:srgbClr val="010101"/>
                </a:solidFill>
                <a:latin typeface="Lora Bold"/>
                <a:ea typeface="Lora Bold"/>
                <a:cs typeface="Lora Bold"/>
                <a:sym typeface="Lora Bold"/>
              </a:rPr>
              <a:t>Wilbert D. Merchant</a:t>
            </a:r>
          </a:p>
          <a:p>
            <a:pPr algn="l" marL="0" indent="0" lvl="0">
              <a:lnSpc>
                <a:spcPts val="2615"/>
              </a:lnSpc>
              <a:spcBef>
                <a:spcPct val="0"/>
              </a:spcBef>
            </a:pPr>
          </a:p>
        </p:txBody>
      </p:sp>
      <p:sp>
        <p:nvSpPr>
          <p:cNvPr name="TextBox 23" id="23"/>
          <p:cNvSpPr txBox="true"/>
          <p:nvPr/>
        </p:nvSpPr>
        <p:spPr>
          <a:xfrm rot="0">
            <a:off x="2873216" y="5523583"/>
            <a:ext cx="5280368" cy="881633"/>
          </a:xfrm>
          <a:prstGeom prst="rect">
            <a:avLst/>
          </a:prstGeom>
        </p:spPr>
        <p:txBody>
          <a:bodyPr anchor="t" rtlCol="false" tIns="0" lIns="0" bIns="0" rIns="0">
            <a:spAutoFit/>
          </a:bodyPr>
          <a:lstStyle/>
          <a:p>
            <a:pPr algn="l" marL="0" indent="0" lvl="0">
              <a:lnSpc>
                <a:spcPts val="2331"/>
              </a:lnSpc>
              <a:spcBef>
                <a:spcPct val="0"/>
              </a:spcBef>
            </a:pPr>
            <a:r>
              <a:rPr lang="en-US" sz="1665" strike="noStrike" u="none">
                <a:solidFill>
                  <a:srgbClr val="010101"/>
                </a:solidFill>
                <a:latin typeface="Lora Italics"/>
                <a:ea typeface="Lora Italics"/>
                <a:cs typeface="Lora Italics"/>
                <a:sym typeface="Lora Italics"/>
              </a:rPr>
              <a:t>Lorem ipsum dolor sit amet, consectetur adipiscing elit. Curabitur vel orci ut dolor fringilla dignissim a nec mauris. Nam at volutpat dui, et pretium metus.</a:t>
            </a:r>
          </a:p>
        </p:txBody>
      </p:sp>
      <p:sp>
        <p:nvSpPr>
          <p:cNvPr name="TextBox 24" id="24"/>
          <p:cNvSpPr txBox="true"/>
          <p:nvPr/>
        </p:nvSpPr>
        <p:spPr>
          <a:xfrm rot="0">
            <a:off x="2873216" y="5213126"/>
            <a:ext cx="2133832" cy="321925"/>
          </a:xfrm>
          <a:prstGeom prst="rect">
            <a:avLst/>
          </a:prstGeom>
        </p:spPr>
        <p:txBody>
          <a:bodyPr anchor="t" rtlCol="false" tIns="0" lIns="0" bIns="0" rIns="0">
            <a:spAutoFit/>
          </a:bodyPr>
          <a:lstStyle/>
          <a:p>
            <a:pPr algn="l" marL="0" indent="0" lvl="0">
              <a:lnSpc>
                <a:spcPts val="2615"/>
              </a:lnSpc>
              <a:spcBef>
                <a:spcPct val="0"/>
              </a:spcBef>
            </a:pPr>
            <a:r>
              <a:rPr lang="en-US" sz="1868">
                <a:solidFill>
                  <a:srgbClr val="010101"/>
                </a:solidFill>
                <a:latin typeface="Lora Bold"/>
                <a:ea typeface="Lora Bold"/>
                <a:cs typeface="Lora Bold"/>
                <a:sym typeface="Lora Bold"/>
              </a:rPr>
              <a:t>@reallygreatsite</a:t>
            </a:r>
          </a:p>
        </p:txBody>
      </p:sp>
      <p:sp>
        <p:nvSpPr>
          <p:cNvPr name="TextBox 25" id="25"/>
          <p:cNvSpPr txBox="true"/>
          <p:nvPr/>
        </p:nvSpPr>
        <p:spPr>
          <a:xfrm rot="0">
            <a:off x="2873216" y="6877598"/>
            <a:ext cx="5280368" cy="881633"/>
          </a:xfrm>
          <a:prstGeom prst="rect">
            <a:avLst/>
          </a:prstGeom>
        </p:spPr>
        <p:txBody>
          <a:bodyPr anchor="t" rtlCol="false" tIns="0" lIns="0" bIns="0" rIns="0">
            <a:spAutoFit/>
          </a:bodyPr>
          <a:lstStyle/>
          <a:p>
            <a:pPr algn="l" marL="0" indent="0" lvl="0">
              <a:lnSpc>
                <a:spcPts val="2331"/>
              </a:lnSpc>
              <a:spcBef>
                <a:spcPct val="0"/>
              </a:spcBef>
            </a:pPr>
            <a:r>
              <a:rPr lang="en-US" sz="1665" strike="noStrike" u="none">
                <a:solidFill>
                  <a:srgbClr val="010101"/>
                </a:solidFill>
                <a:latin typeface="Lora Italics"/>
                <a:ea typeface="Lora Italics"/>
                <a:cs typeface="Lora Italics"/>
                <a:sym typeface="Lora Italics"/>
              </a:rPr>
              <a:t>Lorem ipsum dolor sit amet, consectetur adipiscing elit. Curabitur vel orci ut dolor fringilla dignissim a nec mauris. Nam at volutpat dui, et pretium metus.</a:t>
            </a:r>
          </a:p>
        </p:txBody>
      </p:sp>
      <p:sp>
        <p:nvSpPr>
          <p:cNvPr name="TextBox 26" id="26"/>
          <p:cNvSpPr txBox="true"/>
          <p:nvPr/>
        </p:nvSpPr>
        <p:spPr>
          <a:xfrm rot="0">
            <a:off x="2873216" y="6567141"/>
            <a:ext cx="2133832" cy="321925"/>
          </a:xfrm>
          <a:prstGeom prst="rect">
            <a:avLst/>
          </a:prstGeom>
        </p:spPr>
        <p:txBody>
          <a:bodyPr anchor="t" rtlCol="false" tIns="0" lIns="0" bIns="0" rIns="0">
            <a:spAutoFit/>
          </a:bodyPr>
          <a:lstStyle/>
          <a:p>
            <a:pPr algn="l" marL="0" indent="0" lvl="0">
              <a:lnSpc>
                <a:spcPts val="2615"/>
              </a:lnSpc>
              <a:spcBef>
                <a:spcPct val="0"/>
              </a:spcBef>
            </a:pPr>
            <a:r>
              <a:rPr lang="en-US" sz="1868">
                <a:solidFill>
                  <a:srgbClr val="010101"/>
                </a:solidFill>
                <a:latin typeface="Lora Bold"/>
                <a:ea typeface="Lora Bold"/>
                <a:cs typeface="Lora Bold"/>
                <a:sym typeface="Lora Bold"/>
              </a:rPr>
              <a:t>@reallygreatsite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E242B"/>
        </a:solidFill>
      </p:bgPr>
    </p:bg>
    <p:spTree>
      <p:nvGrpSpPr>
        <p:cNvPr id="1" name=""/>
        <p:cNvGrpSpPr/>
        <p:nvPr/>
      </p:nvGrpSpPr>
      <p:grpSpPr>
        <a:xfrm>
          <a:off x="0" y="0"/>
          <a:ext cx="0" cy="0"/>
          <a:chOff x="0" y="0"/>
          <a:chExt cx="0" cy="0"/>
        </a:xfrm>
      </p:grpSpPr>
      <p:grpSp>
        <p:nvGrpSpPr>
          <p:cNvPr name="Group 2" id="2"/>
          <p:cNvGrpSpPr/>
          <p:nvPr/>
        </p:nvGrpSpPr>
        <p:grpSpPr>
          <a:xfrm rot="0">
            <a:off x="29613" y="-458121"/>
            <a:ext cx="4243231" cy="11203241"/>
            <a:chOff x="0" y="0"/>
            <a:chExt cx="1117559" cy="2950648"/>
          </a:xfrm>
        </p:grpSpPr>
        <p:sp>
          <p:nvSpPr>
            <p:cNvPr name="Freeform 3" id="3"/>
            <p:cNvSpPr/>
            <p:nvPr/>
          </p:nvSpPr>
          <p:spPr>
            <a:xfrm flipH="false" flipV="false" rot="0">
              <a:off x="0" y="0"/>
              <a:ext cx="1117559" cy="2950648"/>
            </a:xfrm>
            <a:custGeom>
              <a:avLst/>
              <a:gdLst/>
              <a:ahLst/>
              <a:cxnLst/>
              <a:rect r="r" b="b" t="t" l="l"/>
              <a:pathLst>
                <a:path h="2950648" w="1117559">
                  <a:moveTo>
                    <a:pt x="0" y="0"/>
                  </a:moveTo>
                  <a:lnTo>
                    <a:pt x="1117559" y="0"/>
                  </a:lnTo>
                  <a:lnTo>
                    <a:pt x="1117559" y="2950648"/>
                  </a:lnTo>
                  <a:lnTo>
                    <a:pt x="0" y="2950648"/>
                  </a:lnTo>
                  <a:close/>
                </a:path>
              </a:pathLst>
            </a:custGeom>
            <a:solidFill>
              <a:srgbClr val="BAF9D1"/>
            </a:solidFill>
            <a:ln cap="sq">
              <a:noFill/>
              <a:prstDash val="solid"/>
              <a:miter/>
            </a:ln>
          </p:spPr>
        </p:sp>
        <p:sp>
          <p:nvSpPr>
            <p:cNvPr name="TextBox 4" id="4"/>
            <p:cNvSpPr txBox="true"/>
            <p:nvPr/>
          </p:nvSpPr>
          <p:spPr>
            <a:xfrm>
              <a:off x="0" y="-47625"/>
              <a:ext cx="1117559" cy="299827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547510" y="1890934"/>
            <a:ext cx="6505133" cy="6505133"/>
          </a:xfrm>
          <a:custGeom>
            <a:avLst/>
            <a:gdLst/>
            <a:ahLst/>
            <a:cxnLst/>
            <a:rect r="r" b="b" t="t" l="l"/>
            <a:pathLst>
              <a:path h="6505133" w="6505133">
                <a:moveTo>
                  <a:pt x="0" y="0"/>
                </a:moveTo>
                <a:lnTo>
                  <a:pt x="6505133" y="0"/>
                </a:lnTo>
                <a:lnTo>
                  <a:pt x="6505133" y="6505132"/>
                </a:lnTo>
                <a:lnTo>
                  <a:pt x="0" y="6505132"/>
                </a:lnTo>
                <a:lnTo>
                  <a:pt x="0" y="0"/>
                </a:lnTo>
                <a:close/>
              </a:path>
            </a:pathLst>
          </a:custGeom>
          <a:blipFill>
            <a:blip r:embed="rId2"/>
            <a:stretch>
              <a:fillRect l="0" t="0" r="0" b="0"/>
            </a:stretch>
          </a:blipFill>
        </p:spPr>
      </p:sp>
      <p:grpSp>
        <p:nvGrpSpPr>
          <p:cNvPr name="Group 6" id="6"/>
          <p:cNvGrpSpPr/>
          <p:nvPr/>
        </p:nvGrpSpPr>
        <p:grpSpPr>
          <a:xfrm rot="0">
            <a:off x="1074686" y="2418109"/>
            <a:ext cx="5450782" cy="545078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21933" t="-13475" r="-32391" b="-29582"/>
              </a:stretch>
            </a:blipFill>
          </p:spPr>
        </p:sp>
      </p:grpSp>
      <p:sp>
        <p:nvSpPr>
          <p:cNvPr name="Freeform 8" id="8"/>
          <p:cNvSpPr/>
          <p:nvPr/>
        </p:nvSpPr>
        <p:spPr>
          <a:xfrm flipH="false" flipV="false" rot="0">
            <a:off x="14280673" y="-2840710"/>
            <a:ext cx="7448963" cy="7041765"/>
          </a:xfrm>
          <a:custGeom>
            <a:avLst/>
            <a:gdLst/>
            <a:ahLst/>
            <a:cxnLst/>
            <a:rect r="r" b="b" t="t" l="l"/>
            <a:pathLst>
              <a:path h="7041765" w="7448963">
                <a:moveTo>
                  <a:pt x="0" y="0"/>
                </a:moveTo>
                <a:lnTo>
                  <a:pt x="7448964" y="0"/>
                </a:lnTo>
                <a:lnTo>
                  <a:pt x="7448964" y="7041765"/>
                </a:lnTo>
                <a:lnTo>
                  <a:pt x="0" y="7041765"/>
                </a:lnTo>
                <a:lnTo>
                  <a:pt x="0" y="0"/>
                </a:lnTo>
                <a:close/>
              </a:path>
            </a:pathLst>
          </a:custGeom>
          <a:blipFill>
            <a:blip r:embed="rId2"/>
            <a:stretch>
              <a:fillRect l="0" t="-2891" r="0" b="-2891"/>
            </a:stretch>
          </a:blipFill>
        </p:spPr>
      </p:sp>
      <p:sp>
        <p:nvSpPr>
          <p:cNvPr name="Freeform 9" id="9"/>
          <p:cNvSpPr/>
          <p:nvPr/>
        </p:nvSpPr>
        <p:spPr>
          <a:xfrm flipH="false" flipV="false" rot="0">
            <a:off x="14858972" y="-2466011"/>
            <a:ext cx="6292366" cy="6292366"/>
          </a:xfrm>
          <a:custGeom>
            <a:avLst/>
            <a:gdLst/>
            <a:ahLst/>
            <a:cxnLst/>
            <a:rect r="r" b="b" t="t" l="l"/>
            <a:pathLst>
              <a:path h="6292366" w="6292366">
                <a:moveTo>
                  <a:pt x="0" y="0"/>
                </a:moveTo>
                <a:lnTo>
                  <a:pt x="6292366" y="0"/>
                </a:lnTo>
                <a:lnTo>
                  <a:pt x="6292366" y="6292366"/>
                </a:lnTo>
                <a:lnTo>
                  <a:pt x="0" y="6292366"/>
                </a:lnTo>
                <a:lnTo>
                  <a:pt x="0" y="0"/>
                </a:lnTo>
                <a:close/>
              </a:path>
            </a:pathLst>
          </a:custGeom>
          <a:blipFill>
            <a:blip r:embed="rId4"/>
            <a:stretch>
              <a:fillRect l="0" t="0" r="0" b="0"/>
            </a:stretch>
          </a:blipFill>
        </p:spPr>
      </p:sp>
      <p:sp>
        <p:nvSpPr>
          <p:cNvPr name="AutoShape 10" id="10"/>
          <p:cNvSpPr/>
          <p:nvPr/>
        </p:nvSpPr>
        <p:spPr>
          <a:xfrm flipV="true">
            <a:off x="7250873" y="4103351"/>
            <a:ext cx="3159770" cy="0"/>
          </a:xfrm>
          <a:prstGeom prst="line">
            <a:avLst/>
          </a:prstGeom>
          <a:ln cap="rnd" w="38100">
            <a:solidFill>
              <a:srgbClr val="FFFFFF"/>
            </a:solidFill>
            <a:prstDash val="solid"/>
            <a:headEnd type="none" len="sm" w="sm"/>
            <a:tailEnd type="none" len="sm" w="sm"/>
          </a:ln>
        </p:spPr>
      </p:sp>
      <p:sp>
        <p:nvSpPr>
          <p:cNvPr name="TextBox 11" id="11"/>
          <p:cNvSpPr txBox="true"/>
          <p:nvPr/>
        </p:nvSpPr>
        <p:spPr>
          <a:xfrm rot="0">
            <a:off x="7250873" y="841795"/>
            <a:ext cx="6305900" cy="3096946"/>
          </a:xfrm>
          <a:prstGeom prst="rect">
            <a:avLst/>
          </a:prstGeom>
        </p:spPr>
        <p:txBody>
          <a:bodyPr anchor="t" rtlCol="false" tIns="0" lIns="0" bIns="0" rIns="0">
            <a:spAutoFit/>
          </a:bodyPr>
          <a:lstStyle/>
          <a:p>
            <a:pPr algn="l">
              <a:lnSpc>
                <a:spcPts val="10805"/>
              </a:lnSpc>
            </a:pPr>
            <a:r>
              <a:rPr lang="en-US" sz="10805">
                <a:solidFill>
                  <a:srgbClr val="FFFFFF"/>
                </a:solidFill>
                <a:latin typeface="Agrandir Wide Bold"/>
                <a:ea typeface="Agrandir Wide Bold"/>
                <a:cs typeface="Agrandir Wide Bold"/>
                <a:sym typeface="Agrandir Wide Bold"/>
              </a:rPr>
              <a:t>Thank You</a:t>
            </a:r>
          </a:p>
        </p:txBody>
      </p:sp>
      <p:sp>
        <p:nvSpPr>
          <p:cNvPr name="TextBox 12" id="12"/>
          <p:cNvSpPr txBox="true"/>
          <p:nvPr/>
        </p:nvSpPr>
        <p:spPr>
          <a:xfrm rot="0">
            <a:off x="7250873" y="4583320"/>
            <a:ext cx="8994440" cy="1123503"/>
          </a:xfrm>
          <a:prstGeom prst="rect">
            <a:avLst/>
          </a:prstGeom>
        </p:spPr>
        <p:txBody>
          <a:bodyPr anchor="t" rtlCol="false" tIns="0" lIns="0" bIns="0" rIns="0">
            <a:spAutoFit/>
          </a:bodyPr>
          <a:lstStyle/>
          <a:p>
            <a:pPr algn="just">
              <a:lnSpc>
                <a:spcPts val="2100"/>
              </a:lnSpc>
              <a:spcBef>
                <a:spcPct val="0"/>
              </a:spcBef>
            </a:pPr>
            <a:r>
              <a:rPr lang="en-US" sz="1500">
                <a:solidFill>
                  <a:srgbClr val="FFFFFF"/>
                </a:solidFill>
                <a:latin typeface="Mont"/>
                <a:ea typeface="Mont"/>
                <a:cs typeface="Mont"/>
                <a:sym typeface="Mont"/>
              </a:rPr>
              <a:t>Lorem ipsum dolor sit amet, consectetur adipiscing elit. Ut tempus orci rutrum dolor mattis mollis. Nullam condimentum sollicitudin leo ut pharetra. Integer at tellus ligula. Sed nisi augue, dignissim a finibus cursus, viverra non arcu. Ut ante urna, feugiat in tellus sed, pharetra dapibus ex. Nam nec augue eget arcu hendrerit feugiat eget vitae magna.</a:t>
            </a:r>
          </a:p>
        </p:txBody>
      </p:sp>
      <p:grpSp>
        <p:nvGrpSpPr>
          <p:cNvPr name="Group 13" id="13"/>
          <p:cNvGrpSpPr/>
          <p:nvPr/>
        </p:nvGrpSpPr>
        <p:grpSpPr>
          <a:xfrm rot="0">
            <a:off x="7250873" y="6774550"/>
            <a:ext cx="3795372" cy="631615"/>
            <a:chOff x="0" y="0"/>
            <a:chExt cx="1376465" cy="229067"/>
          </a:xfrm>
        </p:grpSpPr>
        <p:sp>
          <p:nvSpPr>
            <p:cNvPr name="Freeform 14" id="14"/>
            <p:cNvSpPr/>
            <p:nvPr/>
          </p:nvSpPr>
          <p:spPr>
            <a:xfrm flipH="false" flipV="false" rot="0">
              <a:off x="0" y="0"/>
              <a:ext cx="1376465" cy="229067"/>
            </a:xfrm>
            <a:custGeom>
              <a:avLst/>
              <a:gdLst/>
              <a:ahLst/>
              <a:cxnLst/>
              <a:rect r="r" b="b" t="t" l="l"/>
              <a:pathLst>
                <a:path h="229067" w="1376465">
                  <a:moveTo>
                    <a:pt x="0" y="0"/>
                  </a:moveTo>
                  <a:lnTo>
                    <a:pt x="1376465" y="0"/>
                  </a:lnTo>
                  <a:lnTo>
                    <a:pt x="1376465" y="229067"/>
                  </a:lnTo>
                  <a:lnTo>
                    <a:pt x="0" y="229067"/>
                  </a:lnTo>
                  <a:close/>
                </a:path>
              </a:pathLst>
            </a:custGeom>
            <a:solidFill>
              <a:srgbClr val="000000">
                <a:alpha val="0"/>
              </a:srgbClr>
            </a:solidFill>
            <a:ln w="38100" cap="sq">
              <a:solidFill>
                <a:srgbClr val="BAF9D1"/>
              </a:solidFill>
              <a:prstDash val="solid"/>
              <a:miter/>
            </a:ln>
          </p:spPr>
        </p:sp>
        <p:sp>
          <p:nvSpPr>
            <p:cNvPr name="TextBox 15" id="15"/>
            <p:cNvSpPr txBox="true"/>
            <p:nvPr/>
          </p:nvSpPr>
          <p:spPr>
            <a:xfrm>
              <a:off x="0" y="-123825"/>
              <a:ext cx="1376465" cy="352892"/>
            </a:xfrm>
            <a:prstGeom prst="rect">
              <a:avLst/>
            </a:prstGeom>
          </p:spPr>
          <p:txBody>
            <a:bodyPr anchor="ctr" rtlCol="false" tIns="50800" lIns="50800" bIns="50800" rIns="50800"/>
            <a:lstStyle/>
            <a:p>
              <a:pPr algn="ctr">
                <a:lnSpc>
                  <a:spcPts val="3499"/>
                </a:lnSpc>
              </a:pPr>
            </a:p>
          </p:txBody>
        </p:sp>
      </p:grpSp>
      <p:grpSp>
        <p:nvGrpSpPr>
          <p:cNvPr name="Group 16" id="16"/>
          <p:cNvGrpSpPr/>
          <p:nvPr/>
        </p:nvGrpSpPr>
        <p:grpSpPr>
          <a:xfrm rot="0">
            <a:off x="10214236" y="6790296"/>
            <a:ext cx="832009" cy="613483"/>
            <a:chOff x="0" y="0"/>
            <a:chExt cx="301744" cy="222491"/>
          </a:xfrm>
        </p:grpSpPr>
        <p:sp>
          <p:nvSpPr>
            <p:cNvPr name="Freeform 17" id="17"/>
            <p:cNvSpPr/>
            <p:nvPr/>
          </p:nvSpPr>
          <p:spPr>
            <a:xfrm flipH="false" flipV="false" rot="0">
              <a:off x="0" y="0"/>
              <a:ext cx="301744" cy="222491"/>
            </a:xfrm>
            <a:custGeom>
              <a:avLst/>
              <a:gdLst/>
              <a:ahLst/>
              <a:cxnLst/>
              <a:rect r="r" b="b" t="t" l="l"/>
              <a:pathLst>
                <a:path h="222491" w="301744">
                  <a:moveTo>
                    <a:pt x="0" y="0"/>
                  </a:moveTo>
                  <a:lnTo>
                    <a:pt x="301744" y="0"/>
                  </a:lnTo>
                  <a:lnTo>
                    <a:pt x="301744" y="222491"/>
                  </a:lnTo>
                  <a:lnTo>
                    <a:pt x="0" y="222491"/>
                  </a:lnTo>
                  <a:close/>
                </a:path>
              </a:pathLst>
            </a:custGeom>
            <a:solidFill>
              <a:srgbClr val="BAF9D1"/>
            </a:solidFill>
            <a:ln w="38100" cap="sq">
              <a:solidFill>
                <a:srgbClr val="BAF9D1"/>
              </a:solidFill>
              <a:prstDash val="solid"/>
              <a:miter/>
            </a:ln>
          </p:spPr>
        </p:sp>
        <p:sp>
          <p:nvSpPr>
            <p:cNvPr name="TextBox 18" id="18"/>
            <p:cNvSpPr txBox="true"/>
            <p:nvPr/>
          </p:nvSpPr>
          <p:spPr>
            <a:xfrm>
              <a:off x="0" y="-123825"/>
              <a:ext cx="301744" cy="346316"/>
            </a:xfrm>
            <a:prstGeom prst="rect">
              <a:avLst/>
            </a:prstGeom>
          </p:spPr>
          <p:txBody>
            <a:bodyPr anchor="ctr" rtlCol="false" tIns="50800" lIns="50800" bIns="50800" rIns="50800"/>
            <a:lstStyle/>
            <a:p>
              <a:pPr algn="ctr">
                <a:lnSpc>
                  <a:spcPts val="3499"/>
                </a:lnSpc>
              </a:pPr>
            </a:p>
          </p:txBody>
        </p:sp>
      </p:grpSp>
      <p:sp>
        <p:nvSpPr>
          <p:cNvPr name="Freeform 19" id="19"/>
          <p:cNvSpPr/>
          <p:nvPr/>
        </p:nvSpPr>
        <p:spPr>
          <a:xfrm flipH="false" flipV="false" rot="0">
            <a:off x="10410643" y="6941722"/>
            <a:ext cx="439195" cy="310631"/>
          </a:xfrm>
          <a:custGeom>
            <a:avLst/>
            <a:gdLst/>
            <a:ahLst/>
            <a:cxnLst/>
            <a:rect r="r" b="b" t="t" l="l"/>
            <a:pathLst>
              <a:path h="310631" w="439195">
                <a:moveTo>
                  <a:pt x="0" y="0"/>
                </a:moveTo>
                <a:lnTo>
                  <a:pt x="439195" y="0"/>
                </a:lnTo>
                <a:lnTo>
                  <a:pt x="439195" y="310631"/>
                </a:lnTo>
                <a:lnTo>
                  <a:pt x="0" y="3106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0" id="20"/>
          <p:cNvSpPr txBox="true"/>
          <p:nvPr/>
        </p:nvSpPr>
        <p:spPr>
          <a:xfrm rot="0">
            <a:off x="7366847" y="6807236"/>
            <a:ext cx="2699054" cy="455822"/>
          </a:xfrm>
          <a:prstGeom prst="rect">
            <a:avLst/>
          </a:prstGeom>
        </p:spPr>
        <p:txBody>
          <a:bodyPr anchor="t" rtlCol="false" tIns="0" lIns="0" bIns="0" rIns="0">
            <a:spAutoFit/>
          </a:bodyPr>
          <a:lstStyle/>
          <a:p>
            <a:pPr algn="ctr">
              <a:lnSpc>
                <a:spcPts val="3050"/>
              </a:lnSpc>
              <a:spcBef>
                <a:spcPct val="0"/>
              </a:spcBef>
            </a:pPr>
            <a:r>
              <a:rPr lang="en-US" sz="2178">
                <a:solidFill>
                  <a:srgbClr val="FFFFFF"/>
                </a:solidFill>
                <a:latin typeface="Mont Bold"/>
                <a:ea typeface="Mont Bold"/>
                <a:cs typeface="Mont Bold"/>
                <a:sym typeface="Mont Bold"/>
              </a:rPr>
              <a:t>Contact Me</a:t>
            </a:r>
          </a:p>
        </p:txBody>
      </p:sp>
      <p:sp>
        <p:nvSpPr>
          <p:cNvPr name="Freeform 21" id="21"/>
          <p:cNvSpPr/>
          <p:nvPr/>
        </p:nvSpPr>
        <p:spPr>
          <a:xfrm flipH="false" flipV="false" rot="0">
            <a:off x="7250873" y="7976738"/>
            <a:ext cx="376667" cy="376667"/>
          </a:xfrm>
          <a:custGeom>
            <a:avLst/>
            <a:gdLst/>
            <a:ahLst/>
            <a:cxnLst/>
            <a:rect r="r" b="b" t="t" l="l"/>
            <a:pathLst>
              <a:path h="376667" w="376667">
                <a:moveTo>
                  <a:pt x="0" y="0"/>
                </a:moveTo>
                <a:lnTo>
                  <a:pt x="376667" y="0"/>
                </a:lnTo>
                <a:lnTo>
                  <a:pt x="376667" y="376668"/>
                </a:lnTo>
                <a:lnTo>
                  <a:pt x="0" y="37666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2" id="22"/>
          <p:cNvSpPr/>
          <p:nvPr/>
        </p:nvSpPr>
        <p:spPr>
          <a:xfrm flipH="false" flipV="false" rot="0">
            <a:off x="7250873" y="8473892"/>
            <a:ext cx="376667" cy="376667"/>
          </a:xfrm>
          <a:custGeom>
            <a:avLst/>
            <a:gdLst/>
            <a:ahLst/>
            <a:cxnLst/>
            <a:rect r="r" b="b" t="t" l="l"/>
            <a:pathLst>
              <a:path h="376667" w="376667">
                <a:moveTo>
                  <a:pt x="0" y="0"/>
                </a:moveTo>
                <a:lnTo>
                  <a:pt x="376667" y="0"/>
                </a:lnTo>
                <a:lnTo>
                  <a:pt x="376667" y="376668"/>
                </a:lnTo>
                <a:lnTo>
                  <a:pt x="0" y="37666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3" id="23"/>
          <p:cNvSpPr/>
          <p:nvPr/>
        </p:nvSpPr>
        <p:spPr>
          <a:xfrm flipH="false" flipV="false" rot="0">
            <a:off x="11402824" y="7976738"/>
            <a:ext cx="376667" cy="376667"/>
          </a:xfrm>
          <a:custGeom>
            <a:avLst/>
            <a:gdLst/>
            <a:ahLst/>
            <a:cxnLst/>
            <a:rect r="r" b="b" t="t" l="l"/>
            <a:pathLst>
              <a:path h="376667" w="376667">
                <a:moveTo>
                  <a:pt x="0" y="0"/>
                </a:moveTo>
                <a:lnTo>
                  <a:pt x="376667" y="0"/>
                </a:lnTo>
                <a:lnTo>
                  <a:pt x="376667" y="376668"/>
                </a:lnTo>
                <a:lnTo>
                  <a:pt x="0" y="37666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4" id="24"/>
          <p:cNvSpPr/>
          <p:nvPr/>
        </p:nvSpPr>
        <p:spPr>
          <a:xfrm flipH="false" flipV="false" rot="0">
            <a:off x="11406080" y="8473892"/>
            <a:ext cx="376667" cy="376667"/>
          </a:xfrm>
          <a:custGeom>
            <a:avLst/>
            <a:gdLst/>
            <a:ahLst/>
            <a:cxnLst/>
            <a:rect r="r" b="b" t="t" l="l"/>
            <a:pathLst>
              <a:path h="376667" w="376667">
                <a:moveTo>
                  <a:pt x="0" y="0"/>
                </a:moveTo>
                <a:lnTo>
                  <a:pt x="376668" y="0"/>
                </a:lnTo>
                <a:lnTo>
                  <a:pt x="376668" y="376668"/>
                </a:lnTo>
                <a:lnTo>
                  <a:pt x="0" y="37666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5" id="25"/>
          <p:cNvSpPr txBox="true"/>
          <p:nvPr/>
        </p:nvSpPr>
        <p:spPr>
          <a:xfrm rot="0">
            <a:off x="7767750" y="7917474"/>
            <a:ext cx="2268874" cy="390484"/>
          </a:xfrm>
          <a:prstGeom prst="rect">
            <a:avLst/>
          </a:prstGeom>
        </p:spPr>
        <p:txBody>
          <a:bodyPr anchor="t" rtlCol="false" tIns="0" lIns="0" bIns="0" rIns="0">
            <a:spAutoFit/>
          </a:bodyPr>
          <a:lstStyle/>
          <a:p>
            <a:pPr algn="just">
              <a:lnSpc>
                <a:spcPts val="2692"/>
              </a:lnSpc>
              <a:spcBef>
                <a:spcPct val="0"/>
              </a:spcBef>
            </a:pPr>
            <a:r>
              <a:rPr lang="en-US" sz="1923">
                <a:solidFill>
                  <a:srgbClr val="FFFFFF"/>
                </a:solidFill>
                <a:latin typeface="Mont"/>
                <a:ea typeface="Mont"/>
                <a:cs typeface="Mont"/>
                <a:sym typeface="Mont"/>
              </a:rPr>
              <a:t>22222222222222</a:t>
            </a:r>
          </a:p>
        </p:txBody>
      </p:sp>
      <p:sp>
        <p:nvSpPr>
          <p:cNvPr name="TextBox 26" id="26"/>
          <p:cNvSpPr txBox="true"/>
          <p:nvPr/>
        </p:nvSpPr>
        <p:spPr>
          <a:xfrm rot="0">
            <a:off x="7767750" y="8414627"/>
            <a:ext cx="3226281" cy="390484"/>
          </a:xfrm>
          <a:prstGeom prst="rect">
            <a:avLst/>
          </a:prstGeom>
        </p:spPr>
        <p:txBody>
          <a:bodyPr anchor="t" rtlCol="false" tIns="0" lIns="0" bIns="0" rIns="0">
            <a:spAutoFit/>
          </a:bodyPr>
          <a:lstStyle/>
          <a:p>
            <a:pPr algn="just">
              <a:lnSpc>
                <a:spcPts val="2692"/>
              </a:lnSpc>
              <a:spcBef>
                <a:spcPct val="0"/>
              </a:spcBef>
            </a:pPr>
            <a:r>
              <a:rPr lang="en-US" sz="1923">
                <a:solidFill>
                  <a:srgbClr val="FFFFFF"/>
                </a:solidFill>
                <a:latin typeface="Mont"/>
                <a:ea typeface="Mont"/>
                <a:cs typeface="Mont"/>
                <a:sym typeface="Mont"/>
              </a:rPr>
              <a:t>wwwddddddddddd.com</a:t>
            </a:r>
          </a:p>
        </p:txBody>
      </p:sp>
      <p:sp>
        <p:nvSpPr>
          <p:cNvPr name="TextBox 27" id="27"/>
          <p:cNvSpPr txBox="true"/>
          <p:nvPr/>
        </p:nvSpPr>
        <p:spPr>
          <a:xfrm rot="0">
            <a:off x="11919700" y="7917474"/>
            <a:ext cx="3630819" cy="390422"/>
          </a:xfrm>
          <a:prstGeom prst="rect">
            <a:avLst/>
          </a:prstGeom>
        </p:spPr>
        <p:txBody>
          <a:bodyPr anchor="t" rtlCol="false" tIns="0" lIns="0" bIns="0" rIns="0">
            <a:spAutoFit/>
          </a:bodyPr>
          <a:lstStyle/>
          <a:p>
            <a:pPr algn="just">
              <a:lnSpc>
                <a:spcPts val="2692"/>
              </a:lnSpc>
              <a:spcBef>
                <a:spcPct val="0"/>
              </a:spcBef>
            </a:pPr>
            <a:r>
              <a:rPr lang="en-US" sz="1923">
                <a:solidFill>
                  <a:srgbClr val="FFFFFF"/>
                </a:solidFill>
                <a:latin typeface="Mont"/>
                <a:ea typeface="Mont"/>
                <a:cs typeface="Mont"/>
                <a:sym typeface="Mont"/>
              </a:rPr>
              <a:t>hello@reallygreatsite.com</a:t>
            </a:r>
          </a:p>
        </p:txBody>
      </p:sp>
      <p:sp>
        <p:nvSpPr>
          <p:cNvPr name="TextBox 28" id="28"/>
          <p:cNvSpPr txBox="true"/>
          <p:nvPr/>
        </p:nvSpPr>
        <p:spPr>
          <a:xfrm rot="0">
            <a:off x="11922957" y="8414627"/>
            <a:ext cx="3819603" cy="390422"/>
          </a:xfrm>
          <a:prstGeom prst="rect">
            <a:avLst/>
          </a:prstGeom>
        </p:spPr>
        <p:txBody>
          <a:bodyPr anchor="t" rtlCol="false" tIns="0" lIns="0" bIns="0" rIns="0">
            <a:spAutoFit/>
          </a:bodyPr>
          <a:lstStyle/>
          <a:p>
            <a:pPr algn="just">
              <a:lnSpc>
                <a:spcPts val="2692"/>
              </a:lnSpc>
              <a:spcBef>
                <a:spcPct val="0"/>
              </a:spcBef>
            </a:pPr>
            <a:r>
              <a:rPr lang="en-US" sz="1923">
                <a:solidFill>
                  <a:srgbClr val="FFFFFF"/>
                </a:solidFill>
                <a:latin typeface="Mont"/>
                <a:ea typeface="Mont"/>
                <a:cs typeface="Mont"/>
                <a:sym typeface="Mont"/>
              </a:rPr>
              <a:t>123 Anywhere St., Any City</a:t>
            </a:r>
          </a:p>
        </p:txBody>
      </p:sp>
      <p:sp>
        <p:nvSpPr>
          <p:cNvPr name="TextBox 29" id="29"/>
          <p:cNvSpPr txBox="true"/>
          <p:nvPr/>
        </p:nvSpPr>
        <p:spPr>
          <a:xfrm rot="0">
            <a:off x="1074686" y="717568"/>
            <a:ext cx="2372309" cy="498438"/>
          </a:xfrm>
          <a:prstGeom prst="rect">
            <a:avLst/>
          </a:prstGeom>
        </p:spPr>
        <p:txBody>
          <a:bodyPr anchor="t" rtlCol="false" tIns="0" lIns="0" bIns="0" rIns="0">
            <a:spAutoFit/>
          </a:bodyPr>
          <a:lstStyle/>
          <a:p>
            <a:pPr algn="l">
              <a:lnSpc>
                <a:spcPts val="3499"/>
              </a:lnSpc>
              <a:spcBef>
                <a:spcPct val="0"/>
              </a:spcBef>
            </a:pPr>
            <a:r>
              <a:rPr lang="en-US" sz="2499">
                <a:solidFill>
                  <a:srgbClr val="1E242B"/>
                </a:solidFill>
                <a:latin typeface="Mont Bold"/>
                <a:ea typeface="Mont Bold"/>
                <a:cs typeface="Mont Bold"/>
                <a:sym typeface="Mont Bold"/>
              </a:rPr>
              <a:t>Portfolio 2025</a:t>
            </a:r>
          </a:p>
        </p:txBody>
      </p:sp>
      <p:sp>
        <p:nvSpPr>
          <p:cNvPr name="Freeform 30" id="30"/>
          <p:cNvSpPr/>
          <p:nvPr/>
        </p:nvSpPr>
        <p:spPr>
          <a:xfrm flipH="false" flipV="false" rot="0">
            <a:off x="11748093" y="3057584"/>
            <a:ext cx="733307" cy="241075"/>
          </a:xfrm>
          <a:custGeom>
            <a:avLst/>
            <a:gdLst/>
            <a:ahLst/>
            <a:cxnLst/>
            <a:rect r="r" b="b" t="t" l="l"/>
            <a:pathLst>
              <a:path h="241075" w="733307">
                <a:moveTo>
                  <a:pt x="0" y="0"/>
                </a:moveTo>
                <a:lnTo>
                  <a:pt x="733307" y="0"/>
                </a:lnTo>
                <a:lnTo>
                  <a:pt x="733307" y="241075"/>
                </a:lnTo>
                <a:lnTo>
                  <a:pt x="0" y="24107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31" id="31"/>
          <p:cNvSpPr/>
          <p:nvPr/>
        </p:nvSpPr>
        <p:spPr>
          <a:xfrm flipH="false" flipV="false" rot="0">
            <a:off x="16525993" y="8473892"/>
            <a:ext cx="733307" cy="241075"/>
          </a:xfrm>
          <a:custGeom>
            <a:avLst/>
            <a:gdLst/>
            <a:ahLst/>
            <a:cxnLst/>
            <a:rect r="r" b="b" t="t" l="l"/>
            <a:pathLst>
              <a:path h="241075" w="733307">
                <a:moveTo>
                  <a:pt x="0" y="0"/>
                </a:moveTo>
                <a:lnTo>
                  <a:pt x="733307" y="0"/>
                </a:lnTo>
                <a:lnTo>
                  <a:pt x="733307" y="241075"/>
                </a:lnTo>
                <a:lnTo>
                  <a:pt x="0" y="24107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DAGNXIUB3kg</dc:identifier>
  <dcterms:modified xsi:type="dcterms:W3CDTF">2011-08-01T06:04:30Z</dcterms:modified>
  <cp:revision>1</cp:revision>
  <dc:title>Black White Modern Graphic Designer Online Portfolio</dc:title>
</cp:coreProperties>
</file>